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8"/>
  </p:notesMasterIdLst>
  <p:sldIdLst>
    <p:sldId id="256" r:id="rId2"/>
    <p:sldId id="257" r:id="rId3"/>
    <p:sldId id="265" r:id="rId4"/>
    <p:sldId id="266" r:id="rId5"/>
    <p:sldId id="258" r:id="rId6"/>
    <p:sldId id="268" r:id="rId7"/>
    <p:sldId id="267" r:id="rId8"/>
    <p:sldId id="273" r:id="rId9"/>
    <p:sldId id="269" r:id="rId10"/>
    <p:sldId id="264" r:id="rId11"/>
    <p:sldId id="272" r:id="rId12"/>
    <p:sldId id="275" r:id="rId13"/>
    <p:sldId id="276" r:id="rId14"/>
    <p:sldId id="277" r:id="rId15"/>
    <p:sldId id="274"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1FC93-9E45-4EF1-93D5-C1A992617F3A}" type="datetimeFigureOut">
              <a:rPr lang="en-US" smtClean="0"/>
              <a:pPr/>
              <a:t>1/28/2026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D91B50-0A1E-4EEF-89AA-4E8FAA16138E}" type="slidenum">
              <a:rPr lang="en-US" smtClean="0"/>
              <a:pPr/>
              <a:t>‹#›</a:t>
            </a:fld>
            <a:endParaRPr lang="en-US"/>
          </a:p>
        </p:txBody>
      </p:sp>
    </p:spTree>
    <p:extLst>
      <p:ext uri="{BB962C8B-B14F-4D97-AF65-F5344CB8AC3E}">
        <p14:creationId xmlns:p14="http://schemas.microsoft.com/office/powerpoint/2010/main" val="150454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12</a:t>
            </a:fld>
            <a:endParaRPr lang="en-US"/>
          </a:p>
        </p:txBody>
      </p:sp>
    </p:spTree>
    <p:extLst>
      <p:ext uri="{BB962C8B-B14F-4D97-AF65-F5344CB8AC3E}">
        <p14:creationId xmlns:p14="http://schemas.microsoft.com/office/powerpoint/2010/main" val="2186410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13</a:t>
            </a:fld>
            <a:endParaRPr lang="en-US"/>
          </a:p>
        </p:txBody>
      </p:sp>
    </p:spTree>
    <p:extLst>
      <p:ext uri="{BB962C8B-B14F-4D97-AF65-F5344CB8AC3E}">
        <p14:creationId xmlns:p14="http://schemas.microsoft.com/office/powerpoint/2010/main" val="871557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8802D-4132-90FA-FCE1-9A9ABAEA4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CDC4C-1BA5-9F65-9E05-B78CB73B7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2CEB8-6DBB-1D35-B92C-1ECB8A43AF60}"/>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A463231-120F-7084-B447-880FDE9FFEB8}"/>
              </a:ext>
            </a:extLst>
          </p:cNvPr>
          <p:cNvSpPr>
            <a:spLocks noGrp="1"/>
          </p:cNvSpPr>
          <p:nvPr>
            <p:ph type="sldNum" sz="quarter" idx="10"/>
          </p:nvPr>
        </p:nvSpPr>
        <p:spPr/>
        <p:txBody>
          <a:bodyPr/>
          <a:lstStyle/>
          <a:p>
            <a:fld id="{5DD91B50-0A1E-4EEF-89AA-4E8FAA16138E}" type="slidenum">
              <a:rPr lang="en-US" smtClean="0"/>
              <a:pPr/>
              <a:t>14</a:t>
            </a:fld>
            <a:endParaRPr lang="en-US"/>
          </a:p>
        </p:txBody>
      </p:sp>
    </p:spTree>
    <p:extLst>
      <p:ext uri="{BB962C8B-B14F-4D97-AF65-F5344CB8AC3E}">
        <p14:creationId xmlns:p14="http://schemas.microsoft.com/office/powerpoint/2010/main" val="4018129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91B50-0A1E-4EEF-89AA-4E8FAA16138E}"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1/28/2026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1/28/2026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rologic.co.in/"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9.png"/><Relationship Id="rId3" Type="http://schemas.openxmlformats.org/officeDocument/2006/relationships/image" Target="../media/image2.png"/><Relationship Id="rId21" Type="http://schemas.openxmlformats.org/officeDocument/2006/relationships/hyperlink" Target="https://www.google.co.in/url?sa=i&amp;rct=j&amp;q=&amp;esrc=s&amp;source=images&amp;cd=&amp;cad=rja&amp;uact=8&amp;ved=0CAcQjRw&amp;url=https://infosecureye.wordpress.com/2014/10/28/secureye-stand-alone-ip-based-ta-biometric-machine-s-b10/&amp;ei=kFJKVc3cI8OiugShqIGgAQ&amp;bvm=bv.92291466,d.c2E&amp;psig=AFQjCNGHaS0w8VNctoFqiJ0HMWSdVDbyWg&amp;ust=1431020534699324" TargetMode="External"/><Relationship Id="rId7" Type="http://schemas.openxmlformats.org/officeDocument/2006/relationships/image" Target="../media/image24.jpe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9.xml"/><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hyperlink" Target="http://www.google.co.in/url?sa=i&amp;rct=j&amp;q=&amp;esrc=s&amp;source=images&amp;cd=&amp;cad=rja&amp;uact=8&amp;ved=0CAcQjRw&amp;url=http://en.wikipedia.org/wiki/File:Checkpoint_Systems_logo.svg&amp;ei=5lFKVavaB9fkuQT__4HoCA&amp;bvm=bv.92291466,d.c2E&amp;psig=AFQjCNFZTH7WkKRhitmFHkTJhkdYxvno6Q&amp;ust=1431020376001435" TargetMode="External"/><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38.png"/><Relationship Id="rId10" Type="http://schemas.openxmlformats.org/officeDocument/2006/relationships/hyperlink" Target="http://www.google.co.in/url?sa=i&amp;rct=j&amp;q=&amp;esrc=s&amp;source=images&amp;cd=&amp;cad=rja&amp;uact=8&amp;ved=0CAcQjRw&amp;url=http://www.matrixcomsec.com/&amp;ei=P1NKVYL8LcW-uASm9YGIBQ&amp;bvm=bv.92291466,d.c2E&amp;psig=AFQjCNHMdo9ftP_dpJZMx06yB0upiCu7Tw&amp;ust=1431020703735000" TargetMode="External"/><Relationship Id="rId4" Type="http://schemas.openxmlformats.org/officeDocument/2006/relationships/image" Target="../media/image37.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png"/><Relationship Id="rId7"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2.png"/><Relationship Id="rId9" Type="http://schemas.openxmlformats.org/officeDocument/2006/relationships/image" Target="../media/image48.jpe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26" Type="http://schemas.openxmlformats.org/officeDocument/2006/relationships/image" Target="../media/image70.png"/><Relationship Id="rId3" Type="http://schemas.openxmlformats.org/officeDocument/2006/relationships/image" Target="../media/image2.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jpg"/><Relationship Id="rId17" Type="http://schemas.openxmlformats.org/officeDocument/2006/relationships/image" Target="../media/image61.png"/><Relationship Id="rId25" Type="http://schemas.openxmlformats.org/officeDocument/2006/relationships/image" Target="../media/image69.jpeg"/><Relationship Id="rId2" Type="http://schemas.openxmlformats.org/officeDocument/2006/relationships/notesSlide" Target="../notesSlides/notesSlide12.xml"/><Relationship Id="rId16" Type="http://schemas.openxmlformats.org/officeDocument/2006/relationships/image" Target="../media/image60.jpeg"/><Relationship Id="rId20"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0.jpg"/><Relationship Id="rId11" Type="http://schemas.openxmlformats.org/officeDocument/2006/relationships/image" Target="../media/image55.png"/><Relationship Id="rId24" Type="http://schemas.openxmlformats.org/officeDocument/2006/relationships/image" Target="../media/image68.png"/><Relationship Id="rId5" Type="http://schemas.openxmlformats.org/officeDocument/2006/relationships/image" Target="../media/image49.png"/><Relationship Id="rId15" Type="http://schemas.openxmlformats.org/officeDocument/2006/relationships/image" Target="../media/image59.jpe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2.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 Id="rId27" Type="http://schemas.openxmlformats.org/officeDocument/2006/relationships/image" Target="../media/image71.jpeg"/></Relationships>
</file>

<file path=ppt/slides/_rels/slide14.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2.png"/><Relationship Id="rId7" Type="http://schemas.openxmlformats.org/officeDocument/2006/relationships/image" Target="../media/image7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10" Type="http://schemas.openxmlformats.org/officeDocument/2006/relationships/image" Target="../media/image77.jpeg"/><Relationship Id="rId4" Type="http://schemas.openxmlformats.org/officeDocument/2006/relationships/image" Target="../media/image42.png"/><Relationship Id="rId9" Type="http://schemas.openxmlformats.org/officeDocument/2006/relationships/image" Target="../media/image7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andand@prologic.co.in" TargetMode="External"/><Relationship Id="rId5" Type="http://schemas.openxmlformats.org/officeDocument/2006/relationships/hyperlink" Target="mailto:sales@prologic.co.in" TargetMode="External"/><Relationship Id="rId4" Type="http://schemas.openxmlformats.org/officeDocument/2006/relationships/image" Target="../media/image78.png"/></Relationships>
</file>

<file path=ppt/slides/_rels/slide16.xml.rels><?xml version="1.0" encoding="UTF-8" standalone="yes"?>
<Relationships xmlns="http://schemas.openxmlformats.org/package/2006/relationships"><Relationship Id="rId3" Type="http://schemas.openxmlformats.org/officeDocument/2006/relationships/hyperlink" Target="https://prologic.co.i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0.jpeg"/><Relationship Id="rId4" Type="http://schemas.openxmlformats.org/officeDocument/2006/relationships/image" Target="../media/image7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in/url?sa=i&amp;rct=j&amp;q=&amp;esrc=s&amp;source=images&amp;cd=&amp;cad=rja&amp;uact=8&amp;ved=0CAcQjRw&amp;url=http://www.housingdevices.com/access_control_rfid_biometric.htm&amp;ei=sU1KVaHcLsO2uAS-oYDACg&amp;bvm=bv.92291466,d.c2E&amp;psig=AFQjCNEM76o8A4GGhelAzyLlZ5MDzHkZtg&amp;ust=1431019285845621" TargetMode="External"/><Relationship Id="rId13" Type="http://schemas.openxmlformats.org/officeDocument/2006/relationships/image" Target="../media/image14.jpeg"/><Relationship Id="rId18" Type="http://schemas.openxmlformats.org/officeDocument/2006/relationships/hyperlink" Target="http://www.google.co.in/url?sa=i&amp;rct=j&amp;q=&amp;esrc=s&amp;source=images&amp;cd=&amp;cad=rja&amp;uact=8&amp;ved=0CAcQjRw&amp;url=http://damarumarketing.com/en/135-pocket-mobile-phone-jammer-cash-on-delivery.html&amp;ei=sFBKVd-_D8ScugSwnoDwAQ&amp;bvm=bv.92291466,d.c2E&amp;psig=AFQjCNFQNg1Y6pbD2TEizjL44DoF8CWN3g&amp;ust=1431020028332046" TargetMode="External"/><Relationship Id="rId3" Type="http://schemas.openxmlformats.org/officeDocument/2006/relationships/image" Target="../media/image9.png"/><Relationship Id="rId21" Type="http://schemas.openxmlformats.org/officeDocument/2006/relationships/image" Target="../media/image18.jpeg"/><Relationship Id="rId7" Type="http://schemas.openxmlformats.org/officeDocument/2006/relationships/image" Target="../media/image11.jpeg"/><Relationship Id="rId12" Type="http://schemas.openxmlformats.org/officeDocument/2006/relationships/hyperlink" Target="http://www.google.co.in/url?sa=i&amp;rct=j&amp;q=&amp;esrc=s&amp;source=images&amp;cd=&amp;cad=rja&amp;uact=8&amp;ved=0CAcQjRw&amp;url=http://www.convergenttest.com/apartment_doorphones.html&amp;ei=PU5KVeGYJsySuATv94DgDg&amp;bvm=bv.92291466,d.c2E&amp;psig=AFQjCNEL1JVrXDyFE7fFGXX6sLo0AYbZfw&amp;ust=1431019438690294" TargetMode="External"/><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hyperlink" Target="http://www.google.co.in/url?sa=i&amp;rct=j&amp;q=&amp;esrc=s&amp;source=images&amp;cd=&amp;cad=rja&amp;uact=8&amp;ved=0CAcQjRw&amp;url=http://www.iridiumtech.in/productinner.php?id=ZW5xcHJvZDE5OQ==&amp;ei=109KVcaYDtCwuATkiYHABg&amp;bvm=bv.92291466,d.c2E&amp;psig=AFQjCNH6i5Ug0Z5qgDdAzRBhL5UWas2bKA&amp;ust=1431019851080146" TargetMode="External"/><Relationship Id="rId20" Type="http://schemas.openxmlformats.org/officeDocument/2006/relationships/hyperlink" Target="http://www.google.co.in/url?sa=i&amp;rct=j&amp;q=&amp;esrc=s&amp;source=images&amp;cd=&amp;cad=rja&amp;uact=8&amp;ved=0CAcQjRw&amp;url=http://www.dx.com/p/walkie-talkie-2-pack-set-5km-range-2361&amp;ei=_FBKVYD-IdCSuATGlIHgCQ&amp;bvm=bv.92291466,d.c2E&amp;psig=AFQjCNEVdPfhNDnS-iHF1AlTwRTBRot0Kw&amp;ust=1431020126464460" TargetMode="External"/><Relationship Id="rId1" Type="http://schemas.openxmlformats.org/officeDocument/2006/relationships/slideLayout" Target="../slideLayouts/slideLayout2.xml"/><Relationship Id="rId6" Type="http://schemas.openxmlformats.org/officeDocument/2006/relationships/hyperlink" Target="http://www.google.co.in/url?sa=i&amp;rct=j&amp;q=&amp;esrc=s&amp;source=images&amp;cd=&amp;cad=rja&amp;uact=8&amp;ved=0CAcQjRw&amp;url=http://www.smesauda.com/office-equipments/fire-alarm/zicom/zicom-conventional-fire-alarm-system-2-zone-zfp2z/313.html&amp;ei=ck1KVa39HsWouwTv7YHgDg&amp;bvm=bv.92291466,d.c2E&amp;psig=AFQjCNGtTILWfX6P4-O8agYEfC4MIr1fhg&amp;ust=1431019233908585" TargetMode="External"/><Relationship Id="rId11" Type="http://schemas.openxmlformats.org/officeDocument/2006/relationships/image" Target="../media/image13.jpeg"/><Relationship Id="rId5" Type="http://schemas.openxmlformats.org/officeDocument/2006/relationships/image" Target="../media/image10.jpeg"/><Relationship Id="rId15" Type="http://schemas.openxmlformats.org/officeDocument/2006/relationships/image" Target="../media/image15.jpeg"/><Relationship Id="rId23" Type="http://schemas.openxmlformats.org/officeDocument/2006/relationships/image" Target="../media/image20.jpeg"/><Relationship Id="rId10" Type="http://schemas.openxmlformats.org/officeDocument/2006/relationships/hyperlink" Target="http://www.google.co.in/url?sa=i&amp;rct=j&amp;q=&amp;esrc=s&amp;source=images&amp;cd=&amp;cad=rja&amp;uact=8&amp;ved=0CAcQjRw&amp;url=http://shallom.tripod.com/pa.htm&amp;ei=Ak5KVcmnBIGNuASzmoDoCg&amp;bvm=bv.92291466,d.c2E&amp;psig=AFQjCNF6-VQbud0YhvQeBXilf0Hg1Boz5g&amp;ust=1431019360244518" TargetMode="External"/><Relationship Id="rId19" Type="http://schemas.openxmlformats.org/officeDocument/2006/relationships/image" Target="../media/image17.jpeg"/><Relationship Id="rId4" Type="http://schemas.openxmlformats.org/officeDocument/2006/relationships/hyperlink" Target="http://www.google.co.in/url?sa=i&amp;rct=j&amp;q=&amp;esrc=s&amp;source=images&amp;cd=&amp;cad=rja&amp;uact=8&amp;ved=0CAcQjRw&amp;url=http://www.techhive.com/article/257499/swann-dvr-4-2600-4-channel-dvr-and-camera-kit-review-supereasy-setup-limited-range.html&amp;ei=I01KVZ71CYyzuATOioCADA&amp;bvm=bv.92291466,d.c2E&amp;psig=AFQjCNEISZD4_XXsgdX3otRAxse2zXrUYg&amp;ust=1431019158631321" TargetMode="External"/><Relationship Id="rId9" Type="http://schemas.openxmlformats.org/officeDocument/2006/relationships/image" Target="../media/image12.jpeg"/><Relationship Id="rId14" Type="http://schemas.openxmlformats.org/officeDocument/2006/relationships/hyperlink" Target="http://www.google.co.in/url?sa=i&amp;rct=j&amp;q=&amp;esrc=s&amp;source=images&amp;cd=&amp;cad=rja&amp;uact=8&amp;ved=0CAcQjRw&amp;url=http://electronicsb2b.com/?p=39560&amp;ei=W09KVYqpHs6iugTqqYCIBA&amp;bvm=bv.92291466,d.c2E&amp;psig=AFQjCNHhU6C2f87An-612OCtT22sU1O6Pg&amp;ust=1431019717152262" TargetMode="External"/><Relationship Id="rId2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29540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143000" y="838200"/>
            <a:ext cx="7315200" cy="2133599"/>
          </a:xfrm>
        </p:spPr>
        <p:txBody>
          <a:bodyPr>
            <a:normAutofit/>
          </a:bodyPr>
          <a:lstStyle/>
          <a:p>
            <a:pPr algn="ctr"/>
            <a:r>
              <a:rPr lang="en-US" b="1" dirty="0">
                <a:solidFill>
                  <a:srgbClr val="003399"/>
                </a:solidFill>
                <a:effectLst>
                  <a:outerShdw blurRad="38100" dist="38100" dir="2700000" algn="tl">
                    <a:srgbClr val="000000">
                      <a:alpha val="43137"/>
                    </a:srgbClr>
                  </a:outerShdw>
                </a:effectLst>
                <a:latin typeface="Cambria" panose="02040503050406030204" pitchFamily="18" charset="0"/>
              </a:rPr>
              <a:t>PROLOGIC SOLUTIONS</a:t>
            </a:r>
            <a:br>
              <a:rPr lang="en-US" b="1" dirty="0">
                <a:solidFill>
                  <a:srgbClr val="003399"/>
                </a:solidFill>
                <a:effectLst>
                  <a:outerShdw blurRad="38100" dist="38100" dir="2700000" algn="tl">
                    <a:srgbClr val="000000">
                      <a:alpha val="43137"/>
                    </a:srgbClr>
                  </a:outerShdw>
                </a:effectLst>
                <a:latin typeface="Cambria" panose="02040503050406030204" pitchFamily="18" charset="0"/>
              </a:rPr>
            </a:br>
            <a:r>
              <a:rPr lang="en-US" sz="2000" b="1" dirty="0">
                <a:solidFill>
                  <a:srgbClr val="003399"/>
                </a:solidFill>
                <a:effectLst>
                  <a:outerShdw blurRad="38100" dist="38100" dir="2700000" algn="tl">
                    <a:srgbClr val="000000">
                      <a:alpha val="43137"/>
                    </a:srgbClr>
                  </a:outerShdw>
                </a:effectLst>
                <a:latin typeface="Cambria" panose="02040503050406030204" pitchFamily="18" charset="0"/>
                <a:hlinkClick r:id="rId4"/>
              </a:rPr>
              <a:t>https://prologic.co.in/</a:t>
            </a:r>
            <a:br>
              <a:rPr lang="en-US" sz="1600" b="1" dirty="0">
                <a:solidFill>
                  <a:srgbClr val="003399"/>
                </a:solidFill>
                <a:effectLst>
                  <a:outerShdw blurRad="38100" dist="38100" dir="2700000" algn="tl">
                    <a:srgbClr val="000000">
                      <a:alpha val="43137"/>
                    </a:srgbClr>
                  </a:outerShdw>
                </a:effectLst>
                <a:latin typeface="Cambria" panose="02040503050406030204" pitchFamily="18" charset="0"/>
              </a:rPr>
            </a:br>
            <a:endParaRPr lang="en-US" sz="2200" dirty="0">
              <a:effectLst>
                <a:outerShdw blurRad="38100" dist="38100" dir="2700000" algn="tl">
                  <a:srgbClr val="000000">
                    <a:alpha val="43137"/>
                  </a:srgbClr>
                </a:outerShdw>
              </a:effectLst>
              <a:latin typeface="Cambria" panose="02040503050406030204" pitchFamily="18" charset="0"/>
            </a:endParaRPr>
          </a:p>
        </p:txBody>
      </p:sp>
      <p:sp>
        <p:nvSpPr>
          <p:cNvPr id="3" name="Subtitle 2"/>
          <p:cNvSpPr>
            <a:spLocks noGrp="1"/>
          </p:cNvSpPr>
          <p:nvPr>
            <p:ph type="subTitle" idx="1"/>
          </p:nvPr>
        </p:nvSpPr>
        <p:spPr>
          <a:xfrm>
            <a:off x="381000" y="3581400"/>
            <a:ext cx="8534400" cy="1524000"/>
          </a:xfrm>
        </p:spPr>
        <p:txBody>
          <a:bodyPr>
            <a:normAutofit/>
          </a:bodyPr>
          <a:lstStyle/>
          <a:p>
            <a:pPr algn="ctr"/>
            <a:r>
              <a:rPr lang="en-US" sz="2800" b="1" u="sng" dirty="0">
                <a:solidFill>
                  <a:srgbClr val="003399"/>
                </a:solidFill>
                <a:latin typeface="Cambria" panose="02040503050406030204" pitchFamily="18" charset="0"/>
              </a:rPr>
              <a:t>ONE STEP SOLUTION </a:t>
            </a:r>
          </a:p>
          <a:p>
            <a:pPr algn="ctr"/>
            <a:r>
              <a:rPr lang="en-US" sz="2400" b="1" i="1" dirty="0">
                <a:solidFill>
                  <a:srgbClr val="003399"/>
                </a:solidFill>
                <a:latin typeface="Cambria" panose="02040503050406030204" pitchFamily="18" charset="0"/>
              </a:rPr>
              <a:t>We Provide IT &amp; Security Solutions for your </a:t>
            </a:r>
          </a:p>
          <a:p>
            <a:pPr algn="ctr"/>
            <a:r>
              <a:rPr lang="en-US" sz="2400" b="1" i="1" dirty="0">
                <a:solidFill>
                  <a:srgbClr val="003399"/>
                </a:solidFill>
                <a:latin typeface="Cambria" panose="02040503050406030204" pitchFamily="18" charset="0"/>
              </a:rPr>
              <a:t>Home &amp; Business Requirements</a:t>
            </a:r>
            <a:endParaRPr lang="en-US" sz="2400" b="1" i="1" dirty="0">
              <a:latin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429000" y="152400"/>
            <a:ext cx="5791200" cy="1143000"/>
          </a:xfrm>
        </p:spPr>
        <p:txBody>
          <a:bodyPr>
            <a:normAutofit/>
          </a:bodyPr>
          <a:lstStyle/>
          <a:p>
            <a:r>
              <a:rPr lang="en-US" sz="4400" b="1" u="sng" dirty="0">
                <a:solidFill>
                  <a:srgbClr val="003399"/>
                </a:solidFill>
                <a:effectLst/>
                <a:latin typeface="Cambria" panose="02040503050406030204" pitchFamily="18" charset="0"/>
              </a:rPr>
              <a:t>Our Security Brands</a:t>
            </a:r>
            <a:endParaRPr lang="en-US" sz="4400" dirty="0">
              <a:effectLst/>
              <a:latin typeface="Cambria" panose="02040503050406030204" pitchFamily="18" charset="0"/>
            </a:endParaRPr>
          </a:p>
        </p:txBody>
      </p:sp>
      <p:pic>
        <p:nvPicPr>
          <p:cNvPr id="4" name="Picture 3" descr="New Image.JPG"/>
          <p:cNvPicPr>
            <a:picLocks noChangeAspect="1"/>
          </p:cNvPicPr>
          <p:nvPr/>
        </p:nvPicPr>
        <p:blipFill>
          <a:blip r:embed="rId4" cstate="print"/>
          <a:srcRect b="25293"/>
          <a:stretch>
            <a:fillRect/>
          </a:stretch>
        </p:blipFill>
        <p:spPr>
          <a:xfrm>
            <a:off x="7239000" y="1539370"/>
            <a:ext cx="990599" cy="764056"/>
          </a:xfrm>
          <a:prstGeom prst="rect">
            <a:avLst/>
          </a:prstGeom>
        </p:spPr>
      </p:pic>
      <p:pic>
        <p:nvPicPr>
          <p:cNvPr id="2050" name="Picture 2" descr="Samsung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895600"/>
            <a:ext cx="1569080" cy="5177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luster2.hostgator.co.in/files/writeable/uploads/hostgator145824/image/zico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1" y="2672954"/>
            <a:ext cx="1564885" cy="98464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security-merchants.com/Other/security-merchants/Logos/HiKvision/HIKvision_Logo_One-Web-Hi-R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9400" y="2514600"/>
            <a:ext cx="1768738" cy="113704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cyberthread.ph/images/manufacturers/CP%20Plus%20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0800" y="1524000"/>
            <a:ext cx="2133600" cy="73209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4"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0"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2"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843" y="3886200"/>
            <a:ext cx="2020205" cy="65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00600" y="3791372"/>
            <a:ext cx="2042302" cy="856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294" y="1514475"/>
            <a:ext cx="1906176" cy="903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7062" y="3783841"/>
            <a:ext cx="1921138" cy="78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2743200"/>
            <a:ext cx="1702399" cy="88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1461448"/>
            <a:ext cx="2286000" cy="90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5373" y="4943475"/>
            <a:ext cx="19716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86000" y="5029200"/>
            <a:ext cx="1447800" cy="686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60473" y="3787567"/>
            <a:ext cx="1930999" cy="86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descr="https://cdn4.iconfinder.com/data/icons/casino-games/512/camera_video_security-512.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7713" y="-74687"/>
            <a:ext cx="1368574" cy="1368574"/>
          </a:xfrm>
          <a:prstGeom prst="rect">
            <a:avLst/>
          </a:prstGeom>
          <a:noFill/>
          <a:extLst>
            <a:ext uri="{909E8E84-426E-40DD-AFC4-6F175D3DCCD1}">
              <a14:hiddenFill xmlns:a14="http://schemas.microsoft.com/office/drawing/2010/main">
                <a:solidFill>
                  <a:srgbClr val="FFFFFF"/>
                </a:solidFill>
              </a14:hiddenFill>
            </a:ext>
          </a:extLst>
        </p:spPr>
      </p:pic>
      <p:sp>
        <p:nvSpPr>
          <p:cNvPr id="8194" name="AutoShape 2" descr="data:image/jpeg;base64,/9j/4AAQSkZJRgABAQAAAQABAAD/2wCEAAkGBxQTEBQTExMVFRUXGCEbGBgYGBocGRccIRgfIBwaGx4fHyggICQlHRwcITEhJSksLi4uGCAzODMsNygtLisBCgoKDg0OGxAQGywkICYxLzQ0LCwsLC8sLDY0LCw4NDc0LCwsLCwsLDQsLCw0LCwsLCwsLCw0LCwsLCwsLCwsLP/AABEIAE4BWgMBEQACEQEDEQH/xAAcAAADAQEBAQEBAAAAAAAAAAAABgcFBAMCAQj/xABFEAABAgMFBAYIAgkDBAMAAAABAgMABBEFBhIhMQcTQYEiUWFxkaEUMnKCorHB0SNCFzNSU1RiktLwFsLhFUPi8SSTsv/EABsBAAIDAQEBAAAAAAAAAAAAAAAFAwQGAgEH/8QAOhEAAQMCBAMFBgYBBAMBAAAAAQACAwQRBRIhMRNBUXGBkaHRFGGxweHwBhYiMkJS8SMzU9IVkqIk/9oADAMBAAIRAxEAPwC4wIX4pQAJJoBmSdBAvQCTYKcXk2gqxFErQJH/AHCKlXsjgO06wvlrDezPFaihwJuUPqN/69O1KD1uzKjVUy9XscUnySQIqGV53cfFO20VO0WEbfAH4r1k7xzTasSZh09i1lYPJRMetmkabglcS0FNILFg7gB8FXrtWt6VLIepQnJQ6lA0MNYZOIwOWJrqX2acx+HYpvbF9JkzDu6eKW8RCQAk5DKunGlecL5Kl+Y5TotVTYRTiFvEbd1td1QLmPPLk0OPrK1rqrMAUTwGXYK84v05cWAuWaxNkTKgsiFgNO9bkTJeiBCIEIgQiBCIEIgQiBCIEKM2xemYXMOqbfcSgqOEJVlQZCnfrzhRJO8uJB0W6psNgZC0PYCba3CpFyQ56G2t5alrXVdVGpAPqjwA8TDCnzcMFx3WWxQx+0ubGAANNPPzW9E6XIgQiBCIEIgQiBCIEIgQiBCiN757fTry+AVhHcnL518YTTvzSErf4bDwaVje/wAVQdmchu5PeEZuqKvdHRT8iecX6Nto79Vmsdnz1OQbNFu/cpti0kqIEIgQiBCIELxmJpCKYlAV0HE9wGZjwuA3XbI3P/aF9MPJWnEkhQ6xACDsvHMcw2cLL7UaCserkC6ms5tJd3it203gBonFiJI6zQgZ6wudWuvoFq4/w/HkGdxvztZeP6Spj90z8f8AdHntr+gXf5eg/s7y9EfpKmP3TPx/3Qe2v6BH5eg/s7y9EfpKmP3TPx/3Qe2v6BH5eg/s7y9EfpKmP3TPx/3Qe2v6BH5eg/s7y9F2t38myARKJNRWoKqHtjoVcn9VA7BaYG3FPkqJDBZhIO023SlIlUHNQq4f5eCeep7u2KNZLb9AWjwKiDiZ38tu3r3JRulYXpcwEEkISMSyNadQ7T94qQRcR1uSd4jW+yw5hudAq4zYkulISlhqg/kSfMisNhEwC1gsU6snccxefEqJWmEh90IFEBxQT3YjSnKEr7Zjbqt9AXGJhdvYX8E/XcmjL2K47oSV4e8nCPPOL0TslOXdqzlbGKjE2x8tL/FTyUlytaG06qUEjvJoIoAXIAWmkkDGl7tgCVfZVgIQlCdEgAdwFIegWFl84keXuLjuV6x6uEQIRAhECEQIRAhECEQIWNfCf3Mk8sGiinCnvVkPCteUQzvyxkq9hsHGqWNO17nuUZs+VLrrbSdVrCe6ppXkM+UKGtzENW7mlEcbpDyBKvjLQSlKRokADuEPALCy+cOcXOLjzX3Hq5RAhECEQIRAhECEQIRAhcdsPLRLuqbSVrCDgSNSqmXnHEhIaSN1PTNY6ZoebC4ufco2i7E2SB6O6KnUp8zCjgSdCtycRpQL5x4q0yMsGmkNjRCQkchSHDW5QAsHLIZHl55m6946UaIEIgQsG9l5kySE9ArWuuFNaDLUk55ZjQRBPOIgmOHYc6scdbAblKN37YmJ+fbDiqNIq4UJyT0fVB6+kRr1RUikfNIL7J3WUkFDSOLB+o6XO+u/ZpfZNd4mjjBJCQSiilDoJAx4grPjVJ1FeUW5Rqk1E4Zbb76Dc7Wt59neuywkmhVRQSUIHS1UoAhSq8csIxccMdR9VBVkXy87nbkDsPjpyXjfOf3Mi8oGiinAnvVlUdwJPKPKh+WMld4ZDxqpjTte57tVE4TLfL9j1CIEIgQu6z7GffpumlqBNMWE4RzOWXfHbY3v/aFWmq4If9xwHuvr4K2yUglttCAMkJCRyFIctYAAFgZZ3PeXnmSV0uuBKSomgAqT1Aax6TbVRNaXEAbqDWtaBffceVqtVQOocByFISPeXuLivotPAIImxjkqhs4szdSYWR0njiPs6JHhU+8YZUjMrL9VkcbqOLUZBs3T1TPMhRQoIICiDhJ0BpkTziyb20SlhaHAu2U0GzN+n69rwVC72F3ULV/mKH+h8l6X+Po8rKySTWgxK7cOQ8VEn3Y9qv0MbGFzg449RLUnsHf9PisG5zrTcxv3jRDSSodZUckgDiczEEBa12Z3JMcTbJJDwoxq427ua3pzaW6VfhMoSnhjJUT4EAecTurXcgl0X4ejA/1Hkn3afG6aLnXoE4lQUkIcRSoBqCDoR9oswT8Ua7pRieGmkcCDdpXfb1vMyiMTqsz6qBmpXcPrpHckrYxcqtSUUtU60Y7TyCRpraW8T+Gw2lP8xUo+WGKRrXcgtDH+HogP1vJPusPVdtibRsTgRMNpSFGmNBNE94Ncu2sdx1lzZwUFVgGVhdC4m3I+v0VAi+s0lW8d92ZZRbQN64NQDRKT1FWefYBFWWqazQalOKLB5agZ3HK3zPclc7SZiv6pmnVRdfHF9Ir+2v6BN/y9T2/c7y9E13TveibJbUjdugVpWoUOJBoPCLMFQJNDoUmxHCnUgzg3b8FhbV7QzZYHa4r5J/3eAiCtfs1Mfw9B++Y9g+fyWZsys/HNlw6NJqPaVkPKsR0bLvv0VvHp8lOGD+R8h9hOV7r2CSLaQ2HVrqcOPDhT11wnU5cjFyeoEVha6RYbhZrA5xdlA52vc+IRdG8650uEsBtKKdLeYqk8KYBwzggnMt9LIxHDm0eWz8xPK1vmVgzG0yi1BMsFJBICt9TEAcjTdnXviA12ujfP6Jiz8O3aC6Sx6Zdv/pdNq7Qg2hAQ0C6pIKwVVQ2SK4agAqPhHT6ywFhr8FFT4EZHEud+kHTTU+nmuSxdojinkIfbbCFEJxIxApJNATUmojiOsJcA4KaqwFjYi6JxuNbG2vwVFhgswlG8N+2mFFttO+WNaGiEnqJoansEVJatrDYalOqLBZZwHvOUeZ7kt/pJmK/qmadVF18cX0iv7a/oE1/L1Pb9zvL0ThdO9SJwKGHduJzKa1BHWk5RbgnEvuKR4jhj6Qg3u08/VfN771CS3YDYcUuuWPDQDj6p4mCefhW0uvcNw32zMS7KB7r/ADC5bq3xXOPFv0cIASVFW8xU6hTANe/hHMNSZHWt5qbEMJbSRZ+Jc3tbLb5lclt7QdxMONJlw4EGmLe4ammeWA8ctY4kq8ri0C/f9FNS4FxoWyOfa/LLf5hfTe0NHo+8W1hcKiENJXiJA/Mo4RhFajQ6R6KwZbka9F47AX8bIx1xzcRbutc3WMdpT+Ku5aw9VVV/qr9Ih9tf0Cvfl6C373X7vh9Uzz980Ikm5pCMZcVhCCrDQiuIE0OlDwziy6pAjDwN0phwh76p1O51ra3tfs0uFObz28qceDhRuwlOEJxYqZkk1oNa9XAQvmlMjrrUUFC2kjLAb3N72t8yui6d4/Q1LKWA6pdAOnhp2eqqtSY6gm4ZOl7qPEcP9rAu/KB7r/MKyMqJSCRQkZjWh6obDZYZwAJAX3Hq5U+2rz2TLA41WeWQ+vhFCtfs1aX8PQ6vlPYp1FBahECFr2Bdx+bV+GmiOLiskju6z2CJYoXSbeKo1mIQ0o/Wdeg3+ipFh3Il2KKUN85+0sZDuToOdTDCOlYzfUrLVeMVE+jTlb0HqmZNNBFlKb3X7AhLW0G0N1IrANFOEIHPX4QYr1T8sZ96a4NBxaoX2br996kklKl1xDadVqCR2VNK8teUKmtLiAFtJZBEwvdsBdXyXZCEJQnIJAA7gKCHgFhZfOHvL3Fx3K9I9XKIEKL35n99POkHJHQHu6+dYT1D80hW7wmDhUrep18fotm5Fzm5hovP4sJNEJBIrTVRIz1yFOqJqemDxmcqOK4s+B/Chtfmd0t3ls5MvNONIJKUnKutCK0MV5WBjy0JrQ1Dp4GyO3KZ9mlGm5qaWaIQkJ76dI8/V8Ys0lmhzylGOXlfFA3c6/L1Sna1ouTT5cXmpRolI4CvRSP81MVXvMjrlOqenjpogxuw3PxKfZfZ8ymWUXVKLuAkqCqJQaaADIgdta5xdFG0M/Vus4/HZnTgRgZb7W1P37lMgcoXclrOarV67dMtItJSaPOICU9Y6IxK5V8SIaTy5IwBuVi8PohU1TiR+lp+egU7u5YypuYDQJA1WrWg4nvMUIozI6y09bVtpYS89wW/fi6rMoy2tpS6lWEhRBrkTXQZ5RPUwNjaCEtwrE5qqRzJANr6LLuHX/qLFOtVe7dq+tIipv8AdH3yVzF7exvv7viF4Xvn99OvLGYCsKe5OXzrHk780hKkw2Dg0zG89/FP+ziSDMiXVZbwlZJ4JAoOVAVe9F6kbljzHms3jcxlquG3+Onf96Kc3itQzMy49wJokdSRp9+cL5ZM7i5aiiphTwtj8e1UBpn0GxlcHFpJJ441ig8BT+mL4HCgPX1Wac/23Eh/UHyHr81L20EkJAqSQAOsnICFo6LXEgAkqjN7P2kSi1OqUXsBVUGiUEJqABxHXXt0hgKRoYSd1l3Y5K+oAjAyXA951U6Z1T3j5wvC1Dtiqrf63jLyyW0GjropUapTTpH6D/iGdTLkbYblY3B6ITzF7h+lvmeSQLrWCZt/dglKAKrUOA6h2mKMMXEdZaXEK0UsWfcnYLWv1dlmUS0por6RIIUQdBWoyiWpgbGAWqlhOIy1TnCQDTovPZpX08U/dqr3ZfWkeUn+73LvHbeya9R81z7QJ7ezzlDk2Agcsz8RMc1Ts0h9ykweHhUjep1++4Jk2eNhiSmJtemdO1KBw71VHKLFLZkbnn7sleMuM9VHTt93ifop464paio5qUST2kn7xQJJN1pmtDGho2CpEjs+Z9Fq6V74priBoEGmgGhpxr5QwbRtyfq3WWlx2Xj2jAy3269/opmk5QuC1ZVFkrrNrstlcw46gNpW6QgpAorpZ4knMJA84YNgaYQXE8ysvLiUjK57YWg3IbrflpyI5qd9w5QvWoVQsbZ8yncurcdKxhUpNUYMWRpTBipXtr2wzjpGixJN1kanHZnZ42tbY3F9b28bX7k7RcSBECFN7au5MT0+6um7aSQgLWDmEjPCNT0qmumcLpIXyyE7Bamlr4KKka293HWw9/XppZetuXJal5NZbQ6++SkA5kiqhUhKeFK611jqSlayM2uSuKTGJJ6kB5DGa/DqV83buCAA7OGgGe6rl75+g8Y8hpOb/Be1+Obsp/8A29PValrX2YYG7l0hwpyGHJscxry8YYhqzD5C43JuUm2leuaerV0oH7LfRH3847sFxdMGzCTJcefVUkAIBOueZ+Qjly9aqHHK6Ux2qz2J9pkHJCSojtUfsPMwtrXXcG9Frfw/DlidIeZt4f5XHs0kN5OYyMmk4uZyH18I5pG3kv0U2OzcOmyj+R+/kq1DRYxECFx2vOhlhx0/kSTzpkPGkcPdlaXKamhM0rYxzKgwqo8SonmST9TCTUr6No0dAFeLMlUsS6G8gG0AE8MhmfnDtjQxoHRfOp5DPM5/MlQ+1J0vPOOn86iruHAeFITPdmcXL6BTwiGJsY5BNFur9GsuWlhkt6ri+umvzIHumLEn6IWs66pRSD2iuknOzdB9+KW7EnEszDbq0FYQcWEGlSNPA58ogjcGuDimtVC6aF0bTa+l032rtDDrDjaWVJK0lOIqBpXI8OqLT6zM0gBJKfATFK17n3AN7WSdZEmXphpofnWB3CuZ5Cp5RUY3M4NT2plEULpDyB+/Fa9/bQ3s6sD1Wxu09WWvmT4RLUvzSH3KjhEHCpgTu7VN2yyzsMut4jNxVB7KcvNVfARaomWaXdUlx+fNMIh/EeZ+llv3gu83OBAdUsBBJAQQKk9dQf8ACYsSwtktdLaOvkpCTGBr1/ysOYu8xZzTs02pwuJbUlONQIqrIZADjSIDCyEF43TBlfPiEjIHgWJBNh071LAP/cLFsCnW8V721SolZUKwYQlSyKdEDQDt4xdlqGlmRiQUWFSCf2ife9wPesm5liekzKaqSEIIUsEjEoA1oBqQdCe2IaeLiP7FdxSs9mhNgbnQdB3pl2rWhkzLjjVxXdonzxf0xZrX7NSr8PQfvmPYPn8li7OLM3s4FkdFoYve0T4ZnkIhpGZn36K/jdRwqfKN3ad3NP8Afeb3cg+eKk4B73R+RMXql2WMrNYVFxKtg6G/hqpHYcqXZphsfmcSD3YqqPJIJ5QqjbmeB71tauQRwPeeQPw0813X0tHfzrqq1SnoJ7k1+pJ5xJUPzyEqvhcHBpWt5nU9/wBLJ72Y2du5QukdJ1VR7IyHnU8xF2jZZl+qzuPT56jINmjzS7tTnsU0hoaNoqfaUfsE+MV6x13hvRNMAhywOkP8j5D63X7s6AaRNTStG26eRUQPAeMFL+kOeeS8xq8roqdu7j9EmuLUtRUc1KNT2kn7mKlySnrQ1jbDYKjXvIlbKZlhqrCk9tOko+PzhhP/AKcIYsvht6mvfOdhc/IeST7nSG+nWUU6IVjV3Jz8zQc4qQMzSAJ3ic/BpXu57DvVRvpP7mReUDRSk4E96sq8gSeUM6h+WMlZHC4eNVMB2Bv4KPWZKF15tofnWE8ic/KFDG5nBq3E8oiidIeQJVQ2izYZkN0nLeEIHsjM+QpzhnVOyx26rI4LEZavOeVyp5dSQ386y3SoxYleynM/KnOF8LM0gC02ITcGme/3WHforhDpfP0QIXy4sJBJIAAqScgB1mBCUp6/jYcDbCC8SoCtcKczTLIk+EdZV5dbNuXgZlU1cVVZGSB6x+w7THgF0EqY2/ed6aJCjhb4Np097rjsCy5JWLHq8RAhV+4slupFuoopdVn3jl8NIjO67Gy348Xqht6Zzezr6+GMpHcno/SvOEszs0hK+g4fFwqZjfdfx1T9stksMqt06uL+FOQ88XjF6ibZhd1Wcx+bNOI/6jzP0sm6bmUttqcUaJSCT3ARbcQ0XKSRxukeGN3Kjzl9JwknfFNSTQBNB2acIU+0ydVuBhFIABkv4rfvXaLqbMl23llTr5xKrkcIzpl3pHOJ53uEIDtyluHwRurpHxizWaDt29VgXFkN9PNVHRQcZ93T4qeEQUzM0g9yZYtPwqV1tzp4/RUe/c/uZF2hoVjAPeyPlWGFS/LGVlsJg4tU3oNfD6qS2NIl+YaaH51gH2dVH+kGFUbczg1bSqm4MLpOg/x5rX2gTm8nlpHqtgIHZQVPmYmqnXk7FRweLJSgnd1ytK5V0GpphTrxWOmQnCQMgBU5g8ajlElPTtkbmcquKYrJTSiOMDbW/wDnot87PJT9t7+tP9sT+xx+9Lf/AD1V0b4H1XqxdiWkguaQVqU0hRAUoEer2AZ8OceiBkV3jkuX4jUVhFO4ABxGw9/apOpRUSTmpRqe0k5+cK9StkAGiw2CvFiyYZl2mv2EAHvpn5w7jblaAvnVVLxpnP6lcZvVJ/xLX9Uce0Rf2Cn/APGVf/GfBK+0210qYYbbUFBz8So0KRp4k/DFaskBaAOab4FSubK97xYt070v7P7KS/N9NIUhCSog5gk5AEcyeUQUsYe/XYJljFU6Cn/SbEmyZtoVlSzUpiS0hCysBJSAD2+QizVRsay4GqU4NU1EtRZziRY3ulG4qVG0GMHWcXs4TWv+a0ipTX4osneLFoo35vs3XzfSf3086oZhJwDuTl86wVD80hK9wuDg0rW9dfFPOy2SwyinDq4s09lPRHni8YuUTbMv1Wfx+bNUBn9R5nX4WWZtWtLNqXB0/EV5hI//AEeQiOtfsxWvw9T6OmPYPn8lg3ORu/SJun6hpWHqxqFE/wCdsQQaZn9AmOJnPw6f+7hfsG6Xm0FSgkZlRA7yT94gAvombiGgnkFepGXSyyhGiUIA8BDxoDWgdF85leZpS7mSohbc9v5h13gpRI7uHlSEsj8zi5fQKWHgwtj6BNVpo9FsZprRcwrEocaa+QCRFp44cAbzKTwH2nEnScmCw++26wrmyG+nmU/lScau5OfmaDnEEDM0gCY4nPwaV7uZ0Hf9LrT2mz+8nA2D0WkAe8rNXlhHKJax95LdFUwKDJTZzu4+Q2+a1tlEh+ufPYhPzV8xEtEzdypfiGf9kQ7fvzXztXtDNlgHrcV8k/7vCPK1+zV7+HoNHzHsHz+SztmNn45sukZNJNPaVl8q+MR0bLvv0VrHp8lOIx/I+Q+tl+7UJ/HNJaGjSM/aVmfhw+Jj2sfd+XovMBgyQGQ7uPkPrdd2ymQqp58jQBCeeavpHdEzUuVf8Qz2DIh2+nzVHhgsuiBCXL/Tu7klgHNyiB3H1vhBHOPRuvDspM04UqCkkgg1BGoPXEi4Q86pSipRKlHUk1JgQvmBCIELos+VLrzbY/OoJ8THiFdGkBKQkaAUHKI1IvqBC/nt0nEa61Ne+ucISvpbbWFlTblXllW5Nttx1La0VBCsq56jrhjTzxiMAmyyeKYfUvqXPY0kHosq/l7kPI9Hl1YkHNa8wD1JHZ1mI6moDhlbsrmEYU6J3GmFjyHzWBc+xDNTKUkfho6Th7OCeZy7qxBBFxH25JliVYKaEkfuOg+/cu7aPPbydKBo0kJ56n5jwjurdeS3RV8Eh4dNmO7jdb+yiQoh58j1iEJ7hmT4kD3YnomaFyXfiGe7mRDlqe/781x7Vp+rjLAOSQVq7zknwAP9UcVrrkNU34egsx8p56D5/LwXhstkcUw46Rk2mg71f8Ax5Rtu4u6KTH5ssLYx/I/BKdpulT7qjqpxR+IxUebuJTqBobE1o5AfBU26NtS7NmtlTqE4AcSajFiqcgnUk8IZQSsbELlZLEaSomrXBrSb7HlbtU3ti0VTEwt01qtWSeoaJHhSF8jy9xctVTU7YIWxjkN/inids0ylirSfXcIK+wqIy5AARcczh05HMrPRVAqsTDhsNu5IdklImGSs0QHUFROgTjFa9lIpMtmF+oWjqQ4wvDN7G3bZVG+N6mmmFIacSp1YonCoHCDliNNOzthlPO1rbA6rIYZhsksodI0ho6jf3eqmVh2WqYfQyganpH9lP5jyH0hbHGXuDQtbV1LaeJ0juXmV3XzmgucWlPqNANJ7k/8ANYkqHXebctFXwuMspwXbu1PenbZdIYJZbpGbq8vZTkPPF5Rco2WYXdUgx+fPOIx/EeZ+lli7VJ/E+2yDkhOI+0rTwA+KIa193BvRX/w/BlidKeZt3D6/BctxvwWZucP/AGm8KPaIrTxw+Mc036Wuk6KXFv8AVkiph/I3PZ93SiT15nieuKqd9ird1bXYasxpanEgISQoVFcVTUU1qerjDSGRrYQSVisQpZpa5zWtOp07PRTK27SVMTC3lfmOQ6hoB4QukeXuLlraWnFPC2Mck32jZZlbFKSKLdWlTnMiieQA51i06Ph0/vKRw1IqsTuNmggJSu6pAm5crICQ6kknQUVUV7K0irFbOL9U6rQ408gZvY/BUS/l5W0SymWnEqccGE4SDhSdSSNKjId8X6mdoblB1KzOEYfI6YSSNIa3XXmUh3TsczU0hFOgDicPUkHTnpz7IpQx8R4C0WI1YpoC7mdB2/Ram0qexzgbHqtICafzHNXlhHKJat1326KngcOSmzndxv3cvmtXZdKhKH5lWQHRBPAAYlfSJKNtgXlU8fkLnMgb2/IJGtGbLrrjp1Woq8Tl5RSc7MS5aGCIRRtjHIWVkudZ+4kmkEUURiV3qzPhWnKG9OzJGAsNiU/GqXu5bDuUrvfP76deWDUBWFPcnL518YWTvzSErYYbDwaZje/xT/s1kt3JFwjNxRV7oyHyJ5xepG5Y79Vm8cm4lTkH8RbvUytad3z7jv7aiR3Vy8qQue7M4uWsp4eDE2PoFSNn1qSzcm22Xm0ulSsSVKCVFRUaUBOfRwjKGFLIwMAvqstjNNUPqXPDCW2GoBItb1unSLiQogQpxtQnqutMg+qnEe85DyB8Y7auXJIjpcogQiBCIEJq2cSOOcxnRpJPM9EeRPhHLtl6FVI4XaIEKX3uuU8HlOy6C4hZKikUxIJNTkdRXqhbPTODrtFwtbhuMRGMRzGxGl+R+/eln/ocz/Dvf/Wr7RW4T+hTf22n/wCRviFqWTciaeV0kblHFS8jyTr40iVlLI7cWVOoximiH6TmPQeuyqFjWQ3KM7tpNeJOWJausn/AIZRxiNtmrI1VVJVSZ5D6BS2aunaDi1OKljiWoqP4jOpNf24WGnmJuR5ha+PFKCNoY2TQabO/6qo3as70eVaaIooJ6XtHM+ZhnCzIwNWRrqjjzukGxOnYp7eW7k9MTbrolyUlVE/iNeqMhquuevOKE0Mr3k2+C01DiFFBTtjMmttdHb+CcriWMqWlcLicLi1FSxUGnACoJGgHHiYt00RjZY7pFi1W2pnuw3aBYfZ96TL13MfQ+txlsuNrUVdGhUkk1II1OelKxTmpnhxLRcJ7h+LwuiDJXZXDTXY9/qsVi7E2s0Es7X+ZOEeKqCIRBIf4lX34lStFzIO43+CfLpXHDCg8+QtwZpSPVQevtPyi9BS5Dmdus7iOMmcGOLRvM8z6BMtuWaJiXcZJpiGR6jqD4xZkZnaWpTSVBp5myDkpDOXUnG1YTLrV2oGMHtFPrSFLqeQcltosTpJBcPA7dD5r1s+5s46QNyWxxU50QOXrHkI9bTSO5WXE2LUsYvnueg1+nmqHZNhIs+WdUgF17CSTSpUQMkpA0FYYMiELCRqVmaitdXTta85W38PefepcbFmlHNh4knMltWZPHSFnCk6Fa72ymaNHtt2hWuypMMsNtDRCQPAZw5Y3K0BYKolM0rnnmVFLwT+/mnXa1ClHD7IyHkITSvzvLlvaODgwNj6DzW9a/wD8eypdjRb6i6vrpl/4DlE7/wBELW8zql1N/wDoxCSXkwZR9+KyLrWL6W/uq0GBRJ6sqJ+IjwMRQx8R1ldxCr9liz87j6+S/Zu6k22spMutXUpCcST2gj6wOp5Af2ojxOle24kA9x0KabnXHWFpemk4cJqhuoJJGhVTLtp49UWYKU3zP8EnxPGWlpigN77n09fBOV5LJ9Klls1oTmk9ShmKxcmj4jC1I6Gq9mmEnj2KSTV1pxtRSZdw9qBiB7QR9YVGCQaZVtI8TpHi4kA7dD5rosy5c26oAtFpPFTmVPd9Y+EdMppHHayinxeliH7sx6D12VQu7YTco1gbzUc1KOqj9B1CGUUQjbYLJVta+rkzP0HIdFNbRutaDrrjpllVWoq/WM8TkPX6oXOgmc4m3w9VqocSoYo2sEmwts7/AKpwVYzzVkejtNlTy00WkKSM1Gq8yQNCRrFvhObBkA1SMVcMuI8aR1mg6Gx5baAX96ULNuTOF5veMFLeMY1Y2jRNc8gsnSKjKWTMLjTuTufGKUROyPubGws7fwVVtIrDDm6TicCDgTUCqqdEZkDWGj7hpy7rHwZDK3iGzbi593NSJNyp8nOXOZzJca8fXhV7NL0+HqtqcXogNJPJ3oq9JygbZS0MglIT4CkNWts2yxMkpfIZDuTdSW0rkzTThShouIr0VJINRwqK1BhU+lkabAXC2kGMU0jA5zsp5g3Whc+6cwJxpx5lSG0EqqSnMgdEUBrrQ6cIkgp35wXCwCq4licBp3Mifdx059/LoqnDNZBECFLLz2FNuzjywwtQKuiRShSAAOPUI7BFlwQVl/6Xm/4dzy+8e3CLFH+l5v8Ah3PL7wXCLFH+l5v+Hc8vvBcIsUf6Xm/4dzy+8FwixVAuFYq5dhRdThcWqtMiQBpWnMxwSugEzx4vUQIRAhECEQIRAhECEQIRAhECEQIRAhECEQIRAhECEQIRAhY175/cyTywaKKcKe9WQ+deUQzvyxkq9hsPGqWNO17nuUbsuULrzTQ/OtKe4E5nkKnlChjczg1bqeURROkPIErav/Nhc6UJ9VpIbSOqmZ8z5RPVOvJYctEvweIspg47uJKZ9lMhRp18j1lYE9yRUnxNPdixRM0Lkp/EM15GxDkLnv8Ap8U+ReWdRAhECEQIRAhECEQIRAhECEQIRAhECEQIRAhECEQIRAhECEQIRAhECEQIRAhECEQIRAhECEQIRAhECEQIRAhECEQIRAhECEQIRAhECEQIU/2sThCWGRooqWfdoAPiryihWu2atJ+HoQXPk6WHj/hYWzxkekOPHPctKWB20plyr4xDSj9Rd0CY4088FsQ/kQEsvvlalLV6yiVHvJqYrEk6lNmMDGho2GiuF2pIMyjLY4IBPaTmT4mHULcrAF8/rpjLUPeeq04kVRECEQIRAhECEQIRAhECEQIRAhECEQIRAhECEQIRAhECEQIRAhECEQIRAhECEQIX/9k=">
            <a:hlinkClick r:id="rId19"/>
          </p:cNvPr>
          <p:cNvSpPr>
            <a:spLocks noChangeAspect="1" noChangeArrowheads="1"/>
          </p:cNvSpPr>
          <p:nvPr/>
        </p:nvSpPr>
        <p:spPr bwMode="auto">
          <a:xfrm>
            <a:off x="53975" y="-441325"/>
            <a:ext cx="4124325" cy="933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data:image/jpeg;base64,/9j/4AAQSkZJRgABAQAAAQABAAD/2wCEAAkGBxQTEBQTExMVFRUXGCEbGBgYGBocGRccIRgfIBwaGx4fHyggICQlHRwcITEhJSksLi4uGCAzODMsNygtLisBCgoKDg0OGxAQGywkICYxLzQ0LCwsLC8sLDY0LCw4NDc0LCwsLCwsLDQsLCw0LCwsLCwsLCw0LCwsLCwsLCwsLP/AABEIAE4BWgMBEQACEQEDEQH/xAAcAAADAQEBAQEBAAAAAAAAAAAABgcFBAMCAQj/xABFEAABAgMFBAYIAgkDBAMAAAABAgMABBEFBhIhMQcTQYEiUWFxkaEUMnKCorHB0SNCFzNSU1RiktLwFsLhFUPi8SSTsv/EABsBAAIDAQEBAAAAAAAAAAAAAAAFAwQGAgEH/8QAOhEAAQMCBAMFBgYBBAMBAAAAAQACAwQRBRIhMRNBUXGBkaHRFGGxweHwBhYiMkJS8SMzU9IVkqIk/9oADAMBAAIRAxEAPwC4wIX4pQAJJoBmSdBAvQCTYKcXk2gqxFErQJH/AHCKlXsjgO06wvlrDezPFaihwJuUPqN/69O1KD1uzKjVUy9XscUnySQIqGV53cfFO20VO0WEbfAH4r1k7xzTasSZh09i1lYPJRMetmkabglcS0FNILFg7gB8FXrtWt6VLIepQnJQ6lA0MNYZOIwOWJrqX2acx+HYpvbF9JkzDu6eKW8RCQAk5DKunGlecL5Kl+Y5TotVTYRTiFvEbd1td1QLmPPLk0OPrK1rqrMAUTwGXYK84v05cWAuWaxNkTKgsiFgNO9bkTJeiBCIEIgQiBCIEIgQiBCIEKM2xemYXMOqbfcSgqOEJVlQZCnfrzhRJO8uJB0W6psNgZC0PYCba3CpFyQ56G2t5alrXVdVGpAPqjwA8TDCnzcMFx3WWxQx+0ubGAANNPPzW9E6XIgQiBCIEIgQiBCIEIgQiBCiN757fTry+AVhHcnL518YTTvzSErf4bDwaVje/wAVQdmchu5PeEZuqKvdHRT8iecX6Nto79Vmsdnz1OQbNFu/cpti0kqIEIgQiBCIELxmJpCKYlAV0HE9wGZjwuA3XbI3P/aF9MPJWnEkhQ6xACDsvHMcw2cLL7UaCserkC6ms5tJd3it203gBonFiJI6zQgZ6wudWuvoFq4/w/HkGdxvztZeP6Spj90z8f8AdHntr+gXf5eg/s7y9EfpKmP3TPx/3Qe2v6BH5eg/s7y9EfpKmP3TPx/3Qe2v6BH5eg/s7y9EfpKmP3TPx/3Qe2v6BH5eg/s7y9F2t38myARKJNRWoKqHtjoVcn9VA7BaYG3FPkqJDBZhIO023SlIlUHNQq4f5eCeep7u2KNZLb9AWjwKiDiZ38tu3r3JRulYXpcwEEkISMSyNadQ7T94qQRcR1uSd4jW+yw5hudAq4zYkulISlhqg/kSfMisNhEwC1gsU6snccxefEqJWmEh90IFEBxQT3YjSnKEr7Zjbqt9AXGJhdvYX8E/XcmjL2K47oSV4e8nCPPOL0TslOXdqzlbGKjE2x8tL/FTyUlytaG06qUEjvJoIoAXIAWmkkDGl7tgCVfZVgIQlCdEgAdwFIegWFl84keXuLjuV6x6uEQIRAhECEQIRAhECEQIWNfCf3Mk8sGiinCnvVkPCteUQzvyxkq9hsHGqWNO17nuUZs+VLrrbSdVrCe6ppXkM+UKGtzENW7mlEcbpDyBKvjLQSlKRokADuEPALCy+cOcXOLjzX3Hq5RAhECEQIRAhECEQIRAhcdsPLRLuqbSVrCDgSNSqmXnHEhIaSN1PTNY6ZoebC4ufco2i7E2SB6O6KnUp8zCjgSdCtycRpQL5x4q0yMsGmkNjRCQkchSHDW5QAsHLIZHl55m6946UaIEIgQsG9l5kySE9ArWuuFNaDLUk55ZjQRBPOIgmOHYc6scdbAblKN37YmJ+fbDiqNIq4UJyT0fVB6+kRr1RUikfNIL7J3WUkFDSOLB+o6XO+u/ZpfZNd4mjjBJCQSiilDoJAx4grPjVJ1FeUW5Rqk1E4Zbb76Dc7Wt59neuywkmhVRQSUIHS1UoAhSq8csIxccMdR9VBVkXy87nbkDsPjpyXjfOf3Mi8oGiinAnvVlUdwJPKPKh+WMld4ZDxqpjTte57tVE4TLfL9j1CIEIgQu6z7GffpumlqBNMWE4RzOWXfHbY3v/aFWmq4If9xwHuvr4K2yUglttCAMkJCRyFIctYAAFgZZ3PeXnmSV0uuBKSomgAqT1Aax6TbVRNaXEAbqDWtaBffceVqtVQOocByFISPeXuLivotPAIImxjkqhs4szdSYWR0njiPs6JHhU+8YZUjMrL9VkcbqOLUZBs3T1TPMhRQoIICiDhJ0BpkTziyb20SlhaHAu2U0GzN+n69rwVC72F3ULV/mKH+h8l6X+Po8rKySTWgxK7cOQ8VEn3Y9qv0MbGFzg449RLUnsHf9PisG5zrTcxv3jRDSSodZUckgDiczEEBa12Z3JMcTbJJDwoxq427ua3pzaW6VfhMoSnhjJUT4EAecTurXcgl0X4ejA/1Hkn3afG6aLnXoE4lQUkIcRSoBqCDoR9oswT8Ua7pRieGmkcCDdpXfb1vMyiMTqsz6qBmpXcPrpHckrYxcqtSUUtU60Y7TyCRpraW8T+Gw2lP8xUo+WGKRrXcgtDH+HogP1vJPusPVdtibRsTgRMNpSFGmNBNE94Ncu2sdx1lzZwUFVgGVhdC4m3I+v0VAi+s0lW8d92ZZRbQN64NQDRKT1FWefYBFWWqazQalOKLB5agZ3HK3zPclc7SZiv6pmnVRdfHF9Ir+2v6BN/y9T2/c7y9E13TveibJbUjdugVpWoUOJBoPCLMFQJNDoUmxHCnUgzg3b8FhbV7QzZYHa4r5J/3eAiCtfs1Mfw9B++Y9g+fyWZsys/HNlw6NJqPaVkPKsR0bLvv0VvHp8lOGD+R8h9hOV7r2CSLaQ2HVrqcOPDhT11wnU5cjFyeoEVha6RYbhZrA5xdlA52vc+IRdG8650uEsBtKKdLeYqk8KYBwzggnMt9LIxHDm0eWz8xPK1vmVgzG0yi1BMsFJBICt9TEAcjTdnXviA12ujfP6Jiz8O3aC6Sx6Zdv/pdNq7Qg2hAQ0C6pIKwVVQ2SK4agAqPhHT6ywFhr8FFT4EZHEud+kHTTU+nmuSxdojinkIfbbCFEJxIxApJNATUmojiOsJcA4KaqwFjYi6JxuNbG2vwVFhgswlG8N+2mFFttO+WNaGiEnqJoansEVJatrDYalOqLBZZwHvOUeZ7kt/pJmK/qmadVF18cX0iv7a/oE1/L1Pb9zvL0ThdO9SJwKGHduJzKa1BHWk5RbgnEvuKR4jhj6Qg3u08/VfN771CS3YDYcUuuWPDQDj6p4mCefhW0uvcNw32zMS7KB7r/ADC5bq3xXOPFv0cIASVFW8xU6hTANe/hHMNSZHWt5qbEMJbSRZ+Jc3tbLb5lclt7QdxMONJlw4EGmLe4ammeWA8ctY4kq8ri0C/f9FNS4FxoWyOfa/LLf5hfTe0NHo+8W1hcKiENJXiJA/Mo4RhFajQ6R6KwZbka9F47AX8bIx1xzcRbutc3WMdpT+Ku5aw9VVV/qr9Ih9tf0Cvfl6C373X7vh9Uzz980Ikm5pCMZcVhCCrDQiuIE0OlDwziy6pAjDwN0phwh76p1O51ra3tfs0uFObz28qceDhRuwlOEJxYqZkk1oNa9XAQvmlMjrrUUFC2kjLAb3N72t8yui6d4/Q1LKWA6pdAOnhp2eqqtSY6gm4ZOl7qPEcP9rAu/KB7r/MKyMqJSCRQkZjWh6obDZYZwAJAX3Hq5U+2rz2TLA41WeWQ+vhFCtfs1aX8PQ6vlPYp1FBahECFr2Bdx+bV+GmiOLiskju6z2CJYoXSbeKo1mIQ0o/Wdeg3+ipFh3Il2KKUN85+0sZDuToOdTDCOlYzfUrLVeMVE+jTlb0HqmZNNBFlKb3X7AhLW0G0N1IrANFOEIHPX4QYr1T8sZ96a4NBxaoX2br996kklKl1xDadVqCR2VNK8teUKmtLiAFtJZBEwvdsBdXyXZCEJQnIJAA7gKCHgFhZfOHvL3Fx3K9I9XKIEKL35n99POkHJHQHu6+dYT1D80hW7wmDhUrep18fotm5Fzm5hovP4sJNEJBIrTVRIz1yFOqJqemDxmcqOK4s+B/Chtfmd0t3ls5MvNONIJKUnKutCK0MV5WBjy0JrQ1Dp4GyO3KZ9mlGm5qaWaIQkJ76dI8/V8Ys0lmhzylGOXlfFA3c6/L1Sna1ouTT5cXmpRolI4CvRSP81MVXvMjrlOqenjpogxuw3PxKfZfZ8ymWUXVKLuAkqCqJQaaADIgdta5xdFG0M/Vus4/HZnTgRgZb7W1P37lMgcoXclrOarV67dMtItJSaPOICU9Y6IxK5V8SIaTy5IwBuVi8PohU1TiR+lp+egU7u5YypuYDQJA1WrWg4nvMUIozI6y09bVtpYS89wW/fi6rMoy2tpS6lWEhRBrkTXQZ5RPUwNjaCEtwrE5qqRzJANr6LLuHX/qLFOtVe7dq+tIipv8AdH3yVzF7exvv7viF4Xvn99OvLGYCsKe5OXzrHk780hKkw2Dg0zG89/FP+ziSDMiXVZbwlZJ4JAoOVAVe9F6kbljzHms3jcxlquG3+Onf96Kc3itQzMy49wJokdSRp9+cL5ZM7i5aiiphTwtj8e1UBpn0GxlcHFpJJ441ig8BT+mL4HCgPX1Wac/23Eh/UHyHr81L20EkJAqSQAOsnICFo6LXEgAkqjN7P2kSi1OqUXsBVUGiUEJqABxHXXt0hgKRoYSd1l3Y5K+oAjAyXA951U6Z1T3j5wvC1Dtiqrf63jLyyW0GjropUapTTpH6D/iGdTLkbYblY3B6ITzF7h+lvmeSQLrWCZt/dglKAKrUOA6h2mKMMXEdZaXEK0UsWfcnYLWv1dlmUS0por6RIIUQdBWoyiWpgbGAWqlhOIy1TnCQDTovPZpX08U/dqr3ZfWkeUn+73LvHbeya9R81z7QJ7ezzlDk2Agcsz8RMc1Ts0h9ykweHhUjep1++4Jk2eNhiSmJtemdO1KBw71VHKLFLZkbnn7sleMuM9VHTt93ifop464paio5qUST2kn7xQJJN1pmtDGho2CpEjs+Z9Fq6V74priBoEGmgGhpxr5QwbRtyfq3WWlx2Xj2jAy3269/opmk5QuC1ZVFkrrNrstlcw46gNpW6QgpAorpZ4knMJA84YNgaYQXE8ysvLiUjK57YWg3IbrflpyI5qd9w5QvWoVQsbZ8yncurcdKxhUpNUYMWRpTBipXtr2wzjpGixJN1kanHZnZ42tbY3F9b28bX7k7RcSBECFN7au5MT0+6um7aSQgLWDmEjPCNT0qmumcLpIXyyE7Bamlr4KKka293HWw9/XppZetuXJal5NZbQ6++SkA5kiqhUhKeFK611jqSlayM2uSuKTGJJ6kB5DGa/DqV83buCAA7OGgGe6rl75+g8Y8hpOb/Be1+Obsp/8A29PValrX2YYG7l0hwpyGHJscxry8YYhqzD5C43JuUm2leuaerV0oH7LfRH3847sFxdMGzCTJcefVUkAIBOueZ+Qjly9aqHHK6Ux2qz2J9pkHJCSojtUfsPMwtrXXcG9Frfw/DlidIeZt4f5XHs0kN5OYyMmk4uZyH18I5pG3kv0U2OzcOmyj+R+/kq1DRYxECFx2vOhlhx0/kSTzpkPGkcPdlaXKamhM0rYxzKgwqo8SonmST9TCTUr6No0dAFeLMlUsS6G8gG0AE8MhmfnDtjQxoHRfOp5DPM5/MlQ+1J0vPOOn86iruHAeFITPdmcXL6BTwiGJsY5BNFur9GsuWlhkt6ri+umvzIHumLEn6IWs66pRSD2iuknOzdB9+KW7EnEszDbq0FYQcWEGlSNPA58ogjcGuDimtVC6aF0bTa+l032rtDDrDjaWVJK0lOIqBpXI8OqLT6zM0gBJKfATFK17n3AN7WSdZEmXphpofnWB3CuZ5Cp5RUY3M4NT2plEULpDyB+/Fa9/bQ3s6sD1Wxu09WWvmT4RLUvzSH3KjhEHCpgTu7VN2yyzsMut4jNxVB7KcvNVfARaomWaXdUlx+fNMIh/EeZ+llv3gu83OBAdUsBBJAQQKk9dQf8ACYsSwtktdLaOvkpCTGBr1/ysOYu8xZzTs02pwuJbUlONQIqrIZADjSIDCyEF43TBlfPiEjIHgWJBNh071LAP/cLFsCnW8V721SolZUKwYQlSyKdEDQDt4xdlqGlmRiQUWFSCf2ife9wPesm5liekzKaqSEIIUsEjEoA1oBqQdCe2IaeLiP7FdxSs9mhNgbnQdB3pl2rWhkzLjjVxXdonzxf0xZrX7NSr8PQfvmPYPn8li7OLM3s4FkdFoYve0T4ZnkIhpGZn36K/jdRwqfKN3ad3NP8Afeb3cg+eKk4B73R+RMXql2WMrNYVFxKtg6G/hqpHYcqXZphsfmcSD3YqqPJIJ5QqjbmeB71tauQRwPeeQPw0813X0tHfzrqq1SnoJ7k1+pJ5xJUPzyEqvhcHBpWt5nU9/wBLJ72Y2du5QukdJ1VR7IyHnU8xF2jZZl+qzuPT56jINmjzS7tTnsU0hoaNoqfaUfsE+MV6x13hvRNMAhywOkP8j5D63X7s6AaRNTStG26eRUQPAeMFL+kOeeS8xq8roqdu7j9EmuLUtRUc1KNT2kn7mKlySnrQ1jbDYKjXvIlbKZlhqrCk9tOko+PzhhP/AKcIYsvht6mvfOdhc/IeST7nSG+nWUU6IVjV3Jz8zQc4qQMzSAJ3ic/BpXu57DvVRvpP7mReUDRSk4E96sq8gSeUM6h+WMlZHC4eNVMB2Bv4KPWZKF15tofnWE8ic/KFDG5nBq3E8oiidIeQJVQ2izYZkN0nLeEIHsjM+QpzhnVOyx26rI4LEZavOeVyp5dSQ386y3SoxYleynM/KnOF8LM0gC02ITcGme/3WHforhDpfP0QIXy4sJBJIAAqScgB1mBCUp6/jYcDbCC8SoCtcKczTLIk+EdZV5dbNuXgZlU1cVVZGSB6x+w7THgF0EqY2/ed6aJCjhb4Np097rjsCy5JWLHq8RAhV+4slupFuoopdVn3jl8NIjO67Gy348Xqht6Zzezr6+GMpHcno/SvOEszs0hK+g4fFwqZjfdfx1T9stksMqt06uL+FOQ88XjF6ibZhd1Wcx+bNOI/6jzP0sm6bmUttqcUaJSCT3ARbcQ0XKSRxukeGN3Kjzl9JwknfFNSTQBNB2acIU+0ydVuBhFIABkv4rfvXaLqbMl23llTr5xKrkcIzpl3pHOJ53uEIDtyluHwRurpHxizWaDt29VgXFkN9PNVHRQcZ93T4qeEQUzM0g9yZYtPwqV1tzp4/RUe/c/uZF2hoVjAPeyPlWGFS/LGVlsJg4tU3oNfD6qS2NIl+YaaH51gH2dVH+kGFUbczg1bSqm4MLpOg/x5rX2gTm8nlpHqtgIHZQVPmYmqnXk7FRweLJSgnd1ytK5V0GpphTrxWOmQnCQMgBU5g8ajlElPTtkbmcquKYrJTSiOMDbW/wDnot87PJT9t7+tP9sT+xx+9Lf/AD1V0b4H1XqxdiWkguaQVqU0hRAUoEer2AZ8OceiBkV3jkuX4jUVhFO4ABxGw9/apOpRUSTmpRqe0k5+cK9StkAGiw2CvFiyYZl2mv2EAHvpn5w7jblaAvnVVLxpnP6lcZvVJ/xLX9Uce0Rf2Cn/APGVf/GfBK+0210qYYbbUFBz8So0KRp4k/DFaskBaAOab4FSubK97xYt070v7P7KS/N9NIUhCSog5gk5AEcyeUQUsYe/XYJljFU6Cn/SbEmyZtoVlSzUpiS0hCysBJSAD2+QizVRsay4GqU4NU1EtRZziRY3ulG4qVG0GMHWcXs4TWv+a0ipTX4osneLFoo35vs3XzfSf3086oZhJwDuTl86wVD80hK9wuDg0rW9dfFPOy2SwyinDq4s09lPRHni8YuUTbMv1Wfx+bNUBn9R5nX4WWZtWtLNqXB0/EV5hI//AEeQiOtfsxWvw9T6OmPYPn8lg3ORu/SJun6hpWHqxqFE/wCdsQQaZn9AmOJnPw6f+7hfsG6Xm0FSgkZlRA7yT94gAvombiGgnkFepGXSyyhGiUIA8BDxoDWgdF85leZpS7mSohbc9v5h13gpRI7uHlSEsj8zi5fQKWHgwtj6BNVpo9FsZprRcwrEocaa+QCRFp44cAbzKTwH2nEnScmCw++26wrmyG+nmU/lScau5OfmaDnEEDM0gCY4nPwaV7uZ0Hf9LrT2mz+8nA2D0WkAe8rNXlhHKJax95LdFUwKDJTZzu4+Q2+a1tlEh+ufPYhPzV8xEtEzdypfiGf9kQ7fvzXztXtDNlgHrcV8k/7vCPK1+zV7+HoNHzHsHz+SztmNn45sukZNJNPaVl8q+MR0bLvv0VrHp8lOIx/I+Q+tl+7UJ/HNJaGjSM/aVmfhw+Jj2sfd+XovMBgyQGQ7uPkPrdd2ymQqp58jQBCeeavpHdEzUuVf8Qz2DIh2+nzVHhgsuiBCXL/Tu7klgHNyiB3H1vhBHOPRuvDspM04UqCkkgg1BGoPXEi4Q86pSipRKlHUk1JgQvmBCIELos+VLrzbY/OoJ8THiFdGkBKQkaAUHKI1IvqBC/nt0nEa61Ne+ucISvpbbWFlTblXllW5Nttx1La0VBCsq56jrhjTzxiMAmyyeKYfUvqXPY0kHosq/l7kPI9Hl1YkHNa8wD1JHZ1mI6moDhlbsrmEYU6J3GmFjyHzWBc+xDNTKUkfho6Th7OCeZy7qxBBFxH25JliVYKaEkfuOg+/cu7aPPbydKBo0kJ56n5jwjurdeS3RV8Eh4dNmO7jdb+yiQoh58j1iEJ7hmT4kD3YnomaFyXfiGe7mRDlqe/781x7Vp+rjLAOSQVq7zknwAP9UcVrrkNU34egsx8p56D5/LwXhstkcUw46Rk2mg71f8Ax5Rtu4u6KTH5ssLYx/I/BKdpulT7qjqpxR+IxUebuJTqBobE1o5AfBU26NtS7NmtlTqE4AcSajFiqcgnUk8IZQSsbELlZLEaSomrXBrSb7HlbtU3ti0VTEwt01qtWSeoaJHhSF8jy9xctVTU7YIWxjkN/inids0ylirSfXcIK+wqIy5AARcczh05HMrPRVAqsTDhsNu5IdklImGSs0QHUFROgTjFa9lIpMtmF+oWjqQ4wvDN7G3bZVG+N6mmmFIacSp1YonCoHCDliNNOzthlPO1rbA6rIYZhsksodI0ho6jf3eqmVh2WqYfQyganpH9lP5jyH0hbHGXuDQtbV1LaeJ0juXmV3XzmgucWlPqNANJ7k/8ANYkqHXebctFXwuMspwXbu1PenbZdIYJZbpGbq8vZTkPPF5Rco2WYXdUgx+fPOIx/EeZ+lli7VJ/E+2yDkhOI+0rTwA+KIa193BvRX/w/BlidKeZt3D6/BctxvwWZucP/AGm8KPaIrTxw+Mc036Wuk6KXFv8AVkiph/I3PZ93SiT15nieuKqd9ird1bXYasxpanEgISQoVFcVTUU1qerjDSGRrYQSVisQpZpa5zWtOp07PRTK27SVMTC3lfmOQ6hoB4QukeXuLlraWnFPC2Mck32jZZlbFKSKLdWlTnMiieQA51i06Ph0/vKRw1IqsTuNmggJSu6pAm5crICQ6kknQUVUV7K0irFbOL9U6rQ408gZvY/BUS/l5W0SymWnEqccGE4SDhSdSSNKjId8X6mdoblB1KzOEYfI6YSSNIa3XXmUh3TsczU0hFOgDicPUkHTnpz7IpQx8R4C0WI1YpoC7mdB2/Ram0qexzgbHqtICafzHNXlhHKJat1326KngcOSmzndxv3cvmtXZdKhKH5lWQHRBPAAYlfSJKNtgXlU8fkLnMgb2/IJGtGbLrrjp1Woq8Tl5RSc7MS5aGCIRRtjHIWVkudZ+4kmkEUURiV3qzPhWnKG9OzJGAsNiU/GqXu5bDuUrvfP76deWDUBWFPcnL518YWTvzSErYYbDwaZje/xT/s1kt3JFwjNxRV7oyHyJ5xepG5Y79Vm8cm4lTkH8RbvUytad3z7jv7aiR3Vy8qQue7M4uWsp4eDE2PoFSNn1qSzcm22Xm0ulSsSVKCVFRUaUBOfRwjKGFLIwMAvqstjNNUPqXPDCW2GoBItb1unSLiQogQpxtQnqutMg+qnEe85DyB8Y7auXJIjpcogQiBCIEJq2cSOOcxnRpJPM9EeRPhHLtl6FVI4XaIEKX3uuU8HlOy6C4hZKikUxIJNTkdRXqhbPTODrtFwtbhuMRGMRzGxGl+R+/eln/ocz/Dvf/Wr7RW4T+hTf22n/wCRviFqWTciaeV0kblHFS8jyTr40iVlLI7cWVOoximiH6TmPQeuyqFjWQ3KM7tpNeJOWJausn/AIZRxiNtmrI1VVJVSZ5D6BS2aunaDi1OKljiWoqP4jOpNf24WGnmJuR5ha+PFKCNoY2TQabO/6qo3as70eVaaIooJ6XtHM+ZhnCzIwNWRrqjjzukGxOnYp7eW7k9MTbrolyUlVE/iNeqMhquuevOKE0Mr3k2+C01DiFFBTtjMmttdHb+CcriWMqWlcLicLi1FSxUGnACoJGgHHiYt00RjZY7pFi1W2pnuw3aBYfZ96TL13MfQ+txlsuNrUVdGhUkk1II1OelKxTmpnhxLRcJ7h+LwuiDJXZXDTXY9/qsVi7E2s0Es7X+ZOEeKqCIRBIf4lX34lStFzIO43+CfLpXHDCg8+QtwZpSPVQevtPyi9BS5Dmdus7iOMmcGOLRvM8z6BMtuWaJiXcZJpiGR6jqD4xZkZnaWpTSVBp5myDkpDOXUnG1YTLrV2oGMHtFPrSFLqeQcltosTpJBcPA7dD5r1s+5s46QNyWxxU50QOXrHkI9bTSO5WXE2LUsYvnueg1+nmqHZNhIs+WdUgF17CSTSpUQMkpA0FYYMiELCRqVmaitdXTta85W38PefepcbFmlHNh4knMltWZPHSFnCk6Fa72ymaNHtt2hWuypMMsNtDRCQPAZw5Y3K0BYKolM0rnnmVFLwT+/mnXa1ClHD7IyHkITSvzvLlvaODgwNj6DzW9a/wD8eypdjRb6i6vrpl/4DlE7/wBELW8zql1N/wDoxCSXkwZR9+KyLrWL6W/uq0GBRJ6sqJ+IjwMRQx8R1ldxCr9liz87j6+S/Zu6k22spMutXUpCcST2gj6wOp5Af2ojxOle24kA9x0KabnXHWFpemk4cJqhuoJJGhVTLtp49UWYKU3zP8EnxPGWlpigN77n09fBOV5LJ9Klls1oTmk9ShmKxcmj4jC1I6Gq9mmEnj2KSTV1pxtRSZdw9qBiB7QR9YVGCQaZVtI8TpHi4kA7dD5rosy5c26oAtFpPFTmVPd9Y+EdMppHHayinxeliH7sx6D12VQu7YTco1gbzUc1KOqj9B1CGUUQjbYLJVta+rkzP0HIdFNbRutaDrrjpllVWoq/WM8TkPX6oXOgmc4m3w9VqocSoYo2sEmwts7/AKpwVYzzVkejtNlTy00WkKSM1Gq8yQNCRrFvhObBkA1SMVcMuI8aR1mg6Gx5baAX96ULNuTOF5veMFLeMY1Y2jRNc8gsnSKjKWTMLjTuTufGKUROyPubGws7fwVVtIrDDm6TicCDgTUCqqdEZkDWGj7hpy7rHwZDK3iGzbi593NSJNyp8nOXOZzJca8fXhV7NL0+HqtqcXogNJPJ3oq9JygbZS0MglIT4CkNWts2yxMkpfIZDuTdSW0rkzTThShouIr0VJINRwqK1BhU+lkabAXC2kGMU0jA5zsp5g3Whc+6cwJxpx5lSG0EqqSnMgdEUBrrQ6cIkgp35wXCwCq4licBp3Mifdx059/LoqnDNZBECFLLz2FNuzjywwtQKuiRShSAAOPUI7BFlwQVl/6Xm/4dzy+8e3CLFH+l5v8Ah3PL7wXCLFH+l5v+Hc8vvBcIsUf6Xm/4dzy+8FwixVAuFYq5dhRdThcWqtMiQBpWnMxwSugEzx4vUQIRAhECEQIRAhECEQIRAhECEQIRAhECEQIRAhECEQIRAhY175/cyTywaKKcKe9WQ+deUQzvyxkq9hsPGqWNO17nuUbsuULrzTQ/OtKe4E5nkKnlChjczg1bqeURROkPIErav/Nhc6UJ9VpIbSOqmZ8z5RPVOvJYctEvweIspg47uJKZ9lMhRp18j1lYE9yRUnxNPdixRM0Lkp/EM15GxDkLnv8Ap8U+ReWdRAhECEQIRAhECEQIRAhECEQIRAhECEQIRAhECEQIRAhECEQIRAhECEQIRAhECEQIRAhECEQIRAhECEQIRAhECEQIRAhECEQIRAhECEQIU/2sThCWGRooqWfdoAPiryihWu2atJ+HoQXPk6WHj/hYWzxkekOPHPctKWB20plyr4xDSj9Rd0CY4088FsQ/kQEsvvlalLV6yiVHvJqYrEk6lNmMDGho2GiuF2pIMyjLY4IBPaTmT4mHULcrAF8/rpjLUPeeq04kVRECEQIRAhECEQIRAhECEQIRAhECEQIRAhECEQIRAhECEQIRAhECEQIRAhECEQIX/9k=">
            <a:hlinkClick r:id="rId19"/>
          </p:cNvPr>
          <p:cNvSpPr>
            <a:spLocks noChangeAspect="1" noChangeArrowheads="1"/>
          </p:cNvSpPr>
          <p:nvPr/>
        </p:nvSpPr>
        <p:spPr bwMode="auto">
          <a:xfrm>
            <a:off x="53975" y="-441325"/>
            <a:ext cx="4124325" cy="933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 name="Picture 26" descr="untitled.png"/>
          <p:cNvPicPr>
            <a:picLocks noChangeAspect="1"/>
          </p:cNvPicPr>
          <p:nvPr/>
        </p:nvPicPr>
        <p:blipFill>
          <a:blip r:embed="rId20"/>
          <a:stretch>
            <a:fillRect/>
          </a:stretch>
        </p:blipFill>
        <p:spPr>
          <a:xfrm>
            <a:off x="3962400" y="5105400"/>
            <a:ext cx="2819400" cy="635587"/>
          </a:xfrm>
          <a:prstGeom prst="rect">
            <a:avLst/>
          </a:prstGeom>
        </p:spPr>
      </p:pic>
      <p:sp>
        <p:nvSpPr>
          <p:cNvPr id="8198" name="AutoShape 6" descr="https://infosecureye.files.wordpress.com/2014/10/cropped-secureye_black_logo1.png">
            <a:hlinkClick r:id="rId21"/>
          </p:cNvPr>
          <p:cNvSpPr>
            <a:spLocks noChangeAspect="1" noChangeArrowheads="1"/>
          </p:cNvSpPr>
          <p:nvPr/>
        </p:nvSpPr>
        <p:spPr bwMode="auto">
          <a:xfrm>
            <a:off x="155575" y="-784225"/>
            <a:ext cx="7810500" cy="1647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 name="Picture 28" descr="cropped-secureye_black_logo1.png"/>
          <p:cNvPicPr>
            <a:picLocks noChangeAspect="1"/>
          </p:cNvPicPr>
          <p:nvPr/>
        </p:nvPicPr>
        <p:blipFill>
          <a:blip r:embed="rId22"/>
          <a:stretch>
            <a:fillRect/>
          </a:stretch>
        </p:blipFill>
        <p:spPr>
          <a:xfrm>
            <a:off x="6629400" y="5105400"/>
            <a:ext cx="2714625" cy="571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57400" y="152400"/>
            <a:ext cx="7162800" cy="1143000"/>
          </a:xfrm>
        </p:spPr>
        <p:txBody>
          <a:bodyPr>
            <a:noAutofit/>
          </a:bodyPr>
          <a:lstStyle/>
          <a:p>
            <a:r>
              <a:rPr lang="en-US" sz="4400" b="1" u="sng" dirty="0">
                <a:solidFill>
                  <a:srgbClr val="003399"/>
                </a:solidFill>
                <a:effectLst/>
                <a:latin typeface="Cambria" panose="02040503050406030204" pitchFamily="18" charset="0"/>
              </a:rPr>
              <a:t>Our IT Products &amp; Brands</a:t>
            </a:r>
            <a:endParaRPr lang="en-US" sz="4400" dirty="0">
              <a:effectLst/>
              <a:latin typeface="Cambria" panose="02040503050406030204" pitchFamily="18" charset="0"/>
            </a:endParaRPr>
          </a:p>
        </p:txBody>
      </p:sp>
      <p:sp>
        <p:nvSpPr>
          <p:cNvPr id="5" name="AutoShape 14"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0"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2"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640052"/>
            <a:ext cx="8634577" cy="2074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752600"/>
            <a:ext cx="164041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676400"/>
            <a:ext cx="1542006" cy="129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1828800"/>
            <a:ext cx="1771723" cy="109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1" descr="http://cyberinformatics.com.au/wp-content/uploads/2014/03/logo_security_shiel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3600" y="1676400"/>
            <a:ext cx="1108973" cy="12584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2971800"/>
            <a:ext cx="894412" cy="307777"/>
          </a:xfrm>
          <a:prstGeom prst="rect">
            <a:avLst/>
          </a:prstGeom>
          <a:noFill/>
        </p:spPr>
        <p:txBody>
          <a:bodyPr wrap="none" rtlCol="0">
            <a:spAutoFit/>
          </a:bodyPr>
          <a:lstStyle/>
          <a:p>
            <a:r>
              <a:rPr lang="en-US" sz="1400" dirty="0">
                <a:solidFill>
                  <a:srgbClr val="0070C0"/>
                </a:solidFill>
                <a:latin typeface="Cambria" panose="02040503050406030204" pitchFamily="18" charset="0"/>
              </a:rPr>
              <a:t>Antivirus</a:t>
            </a:r>
          </a:p>
        </p:txBody>
      </p:sp>
      <p:pic>
        <p:nvPicPr>
          <p:cNvPr id="8212" name="Picture 20" descr="http://digibooncomputernetworks.com/files/icon_computer_network_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6" y="-133090"/>
            <a:ext cx="1526977" cy="152697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matrixcomsec.com/images/img-matrix-telecom-solutions.jpg">
            <a:hlinkClick r:id="rId10"/>
          </p:cNvPr>
          <p:cNvPicPr>
            <a:picLocks noChangeAspect="1" noChangeArrowheads="1"/>
          </p:cNvPicPr>
          <p:nvPr/>
        </p:nvPicPr>
        <p:blipFill>
          <a:blip r:embed="rId11"/>
          <a:srcRect/>
          <a:stretch>
            <a:fillRect/>
          </a:stretch>
        </p:blipFill>
        <p:spPr bwMode="auto">
          <a:xfrm>
            <a:off x="6762750" y="1676400"/>
            <a:ext cx="2381250" cy="1266826"/>
          </a:xfrm>
          <a:prstGeom prst="rect">
            <a:avLst/>
          </a:prstGeom>
          <a:noFill/>
        </p:spPr>
      </p:pic>
    </p:spTree>
    <p:extLst>
      <p:ext uri="{BB962C8B-B14F-4D97-AF65-F5344CB8AC3E}">
        <p14:creationId xmlns:p14="http://schemas.microsoft.com/office/powerpoint/2010/main" val="278191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57400" y="152400"/>
            <a:ext cx="7162800" cy="1143000"/>
          </a:xfrm>
        </p:spPr>
        <p:txBody>
          <a:bodyPr>
            <a:noAutofit/>
          </a:bodyPr>
          <a:lstStyle/>
          <a:p>
            <a:r>
              <a:rPr lang="en-US" sz="4400" b="1" u="sng" dirty="0">
                <a:solidFill>
                  <a:srgbClr val="003399"/>
                </a:solidFill>
                <a:effectLst/>
                <a:latin typeface="Cambria" panose="02040503050406030204" pitchFamily="18" charset="0"/>
              </a:rPr>
              <a:t>Our IT Products</a:t>
            </a:r>
            <a:endParaRPr lang="en-US" sz="4400" dirty="0">
              <a:effectLst/>
              <a:latin typeface="Cambria" panose="02040503050406030204" pitchFamily="18" charset="0"/>
            </a:endParaRPr>
          </a:p>
        </p:txBody>
      </p:sp>
      <p:sp>
        <p:nvSpPr>
          <p:cNvPr id="5" name="AutoShape 14"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0"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2"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12" name="Picture 20" descr="http://digibooncomputernetworks.com/files/icon_computer_network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 y="-133090"/>
            <a:ext cx="1526977" cy="15269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VM Switch: A Monitor, Keyboard, Mouse for Two Computers">
            <a:extLst>
              <a:ext uri="{FF2B5EF4-FFF2-40B4-BE49-F238E27FC236}">
                <a16:creationId xmlns:a16="http://schemas.microsoft.com/office/drawing/2014/main" id="{BC1652B3-1D80-E452-1833-708B6E7BA9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543" y="1587489"/>
            <a:ext cx="3853856" cy="21684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st Mac desktop 2026 – Apple's desk computers compared | iMore">
            <a:extLst>
              <a:ext uri="{FF2B5EF4-FFF2-40B4-BE49-F238E27FC236}">
                <a16:creationId xmlns:a16="http://schemas.microsoft.com/office/drawing/2014/main" id="{723EC8AE-9EFA-756B-5DEC-FAE79666A0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575" y="4096882"/>
            <a:ext cx="2819400" cy="15859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pple iMac MK482HN/A 2016 27-inch All-in-One Desktop (Core i5/8GB/2TB/macOS  Sierra /2GB Graphics) : Amazon.in: Computers &amp; Accessories">
            <a:extLst>
              <a:ext uri="{FF2B5EF4-FFF2-40B4-BE49-F238E27FC236}">
                <a16:creationId xmlns:a16="http://schemas.microsoft.com/office/drawing/2014/main" id="{675D92DE-40DB-1352-2CF2-D98FA41671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0166" y="4266712"/>
            <a:ext cx="2819400" cy="24388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13 Best Laptops of 2026 | Reviews by Wirecutter">
            <a:extLst>
              <a:ext uri="{FF2B5EF4-FFF2-40B4-BE49-F238E27FC236}">
                <a16:creationId xmlns:a16="http://schemas.microsoft.com/office/drawing/2014/main" id="{967B9DDD-AC1A-65D7-F144-CFE7B6F8A7C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9600" y="1576316"/>
            <a:ext cx="4359272" cy="2179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Zebronics Companion 112 Wireless keyboard and Mouse Combo">
            <a:extLst>
              <a:ext uri="{FF2B5EF4-FFF2-40B4-BE49-F238E27FC236}">
                <a16:creationId xmlns:a16="http://schemas.microsoft.com/office/drawing/2014/main" id="{D3941022-6DD0-2229-B798-39DCA375A2A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9000" y="4096882"/>
            <a:ext cx="2190845" cy="219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33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57400" y="152400"/>
            <a:ext cx="7162800" cy="1143000"/>
          </a:xfrm>
        </p:spPr>
        <p:txBody>
          <a:bodyPr>
            <a:noAutofit/>
          </a:bodyPr>
          <a:lstStyle/>
          <a:p>
            <a:r>
              <a:rPr lang="en-US" sz="4400" b="1" u="sng" dirty="0">
                <a:solidFill>
                  <a:srgbClr val="003399"/>
                </a:solidFill>
                <a:effectLst/>
                <a:latin typeface="Cambria" panose="02040503050406030204" pitchFamily="18" charset="0"/>
              </a:rPr>
              <a:t>Our Clients</a:t>
            </a:r>
            <a:endParaRPr lang="en-US" sz="4400" dirty="0">
              <a:effectLst/>
              <a:latin typeface="Cambria" panose="02040503050406030204" pitchFamily="18" charset="0"/>
            </a:endParaRPr>
          </a:p>
        </p:txBody>
      </p:sp>
      <p:sp>
        <p:nvSpPr>
          <p:cNvPr id="5" name="AutoShape 14"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0"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2"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12" name="Picture 20" descr="http://digibooncomputernetworks.com/files/icon_computer_network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 y="-133090"/>
            <a:ext cx="1526977" cy="15269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circle with white lines in it&#10;&#10;Description automatically generated">
            <a:extLst>
              <a:ext uri="{FF2B5EF4-FFF2-40B4-BE49-F238E27FC236}">
                <a16:creationId xmlns:a16="http://schemas.microsoft.com/office/drawing/2014/main" id="{134DA5F0-411A-4604-4C51-CC37AAF29C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254" y="3788591"/>
            <a:ext cx="981627" cy="569344"/>
          </a:xfrm>
          <a:prstGeom prst="rect">
            <a:avLst/>
          </a:prstGeom>
        </p:spPr>
      </p:pic>
      <p:pic>
        <p:nvPicPr>
          <p:cNvPr id="11" name="Picture 10" descr="A green logo with white background&#10;&#10;Description automatically generated">
            <a:extLst>
              <a:ext uri="{FF2B5EF4-FFF2-40B4-BE49-F238E27FC236}">
                <a16:creationId xmlns:a16="http://schemas.microsoft.com/office/drawing/2014/main" id="{20879726-78B3-90B0-6D23-5EE63650D0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7540" y="1183647"/>
            <a:ext cx="1355619" cy="1355619"/>
          </a:xfrm>
          <a:prstGeom prst="rect">
            <a:avLst/>
          </a:prstGeom>
        </p:spPr>
      </p:pic>
      <p:pic>
        <p:nvPicPr>
          <p:cNvPr id="18" name="Picture 17" descr="A blue background with white text&#10;&#10;Description automatically generated">
            <a:extLst>
              <a:ext uri="{FF2B5EF4-FFF2-40B4-BE49-F238E27FC236}">
                <a16:creationId xmlns:a16="http://schemas.microsoft.com/office/drawing/2014/main" id="{0B7FA472-8C67-3B25-10F7-8EBEB9836F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608" y="4903573"/>
            <a:ext cx="1123443" cy="629128"/>
          </a:xfrm>
          <a:prstGeom prst="rect">
            <a:avLst/>
          </a:prstGeom>
        </p:spPr>
      </p:pic>
      <p:pic>
        <p:nvPicPr>
          <p:cNvPr id="20" name="Picture 19" descr="A close-up of a logo&#10;&#10;Description automatically generated">
            <a:extLst>
              <a:ext uri="{FF2B5EF4-FFF2-40B4-BE49-F238E27FC236}">
                <a16:creationId xmlns:a16="http://schemas.microsoft.com/office/drawing/2014/main" id="{0DBDE124-E1B2-593E-87D8-DFDE5EC05A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3298" y="5695119"/>
            <a:ext cx="1638393" cy="884732"/>
          </a:xfrm>
          <a:prstGeom prst="rect">
            <a:avLst/>
          </a:prstGeom>
        </p:spPr>
      </p:pic>
      <p:pic>
        <p:nvPicPr>
          <p:cNvPr id="24" name="Picture 23" descr="A blue and black logo&#10;&#10;Description automatically generated">
            <a:extLst>
              <a:ext uri="{FF2B5EF4-FFF2-40B4-BE49-F238E27FC236}">
                <a16:creationId xmlns:a16="http://schemas.microsoft.com/office/drawing/2014/main" id="{98637317-80AF-41EA-B582-5AD2BF375C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7137" y="1753828"/>
            <a:ext cx="1193473" cy="326216"/>
          </a:xfrm>
          <a:prstGeom prst="rect">
            <a:avLst/>
          </a:prstGeom>
        </p:spPr>
      </p:pic>
      <p:pic>
        <p:nvPicPr>
          <p:cNvPr id="26" name="Picture 25" descr="A black and white logo&#10;&#10;Description automatically generated">
            <a:extLst>
              <a:ext uri="{FF2B5EF4-FFF2-40B4-BE49-F238E27FC236}">
                <a16:creationId xmlns:a16="http://schemas.microsoft.com/office/drawing/2014/main" id="{C5DD58CC-B9D8-810D-7F99-F44A099B67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42568" y="4860158"/>
            <a:ext cx="2192803" cy="394705"/>
          </a:xfrm>
          <a:prstGeom prst="rect">
            <a:avLst/>
          </a:prstGeom>
        </p:spPr>
      </p:pic>
      <p:pic>
        <p:nvPicPr>
          <p:cNvPr id="28" name="Picture 27" descr="A red sign with white letters&#10;&#10;Description automatically generated">
            <a:extLst>
              <a:ext uri="{FF2B5EF4-FFF2-40B4-BE49-F238E27FC236}">
                <a16:creationId xmlns:a16="http://schemas.microsoft.com/office/drawing/2014/main" id="{590C4F45-C682-9688-12D6-0AF72012DA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30593" y="4903573"/>
            <a:ext cx="1384337" cy="364542"/>
          </a:xfrm>
          <a:prstGeom prst="rect">
            <a:avLst/>
          </a:prstGeom>
        </p:spPr>
      </p:pic>
      <p:pic>
        <p:nvPicPr>
          <p:cNvPr id="30" name="Picture 29" descr="A blue sign with white text&#10;&#10;Description automatically generated">
            <a:extLst>
              <a:ext uri="{FF2B5EF4-FFF2-40B4-BE49-F238E27FC236}">
                <a16:creationId xmlns:a16="http://schemas.microsoft.com/office/drawing/2014/main" id="{A4C9C1F6-7C07-5DE2-8D47-3CABEF64047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87707" y="2666482"/>
            <a:ext cx="1160828" cy="569345"/>
          </a:xfrm>
          <a:prstGeom prst="rect">
            <a:avLst/>
          </a:prstGeom>
        </p:spPr>
      </p:pic>
      <p:pic>
        <p:nvPicPr>
          <p:cNvPr id="32" name="Picture 31" descr="A logo with blue and purple letters&#10;&#10;Description automatically generated">
            <a:extLst>
              <a:ext uri="{FF2B5EF4-FFF2-40B4-BE49-F238E27FC236}">
                <a16:creationId xmlns:a16="http://schemas.microsoft.com/office/drawing/2014/main" id="{0086FCC5-98D0-56B8-17CF-7CA11B8B0C5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30522" y="2493429"/>
            <a:ext cx="1469866" cy="891719"/>
          </a:xfrm>
          <a:prstGeom prst="rect">
            <a:avLst/>
          </a:prstGeom>
        </p:spPr>
      </p:pic>
      <p:pic>
        <p:nvPicPr>
          <p:cNvPr id="34" name="Picture 33" descr="A logo on a black background&#10;&#10;Description automatically generated">
            <a:extLst>
              <a:ext uri="{FF2B5EF4-FFF2-40B4-BE49-F238E27FC236}">
                <a16:creationId xmlns:a16="http://schemas.microsoft.com/office/drawing/2014/main" id="{EA02E419-C525-35BC-C69F-EDB9077F2FC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41455" y="3575728"/>
            <a:ext cx="1492604" cy="995069"/>
          </a:xfrm>
          <a:prstGeom prst="rect">
            <a:avLst/>
          </a:prstGeom>
        </p:spPr>
      </p:pic>
      <p:pic>
        <p:nvPicPr>
          <p:cNvPr id="10" name="Picture 9" descr="A logo on a blue background&#10;&#10;Description automatically generated">
            <a:extLst>
              <a:ext uri="{FF2B5EF4-FFF2-40B4-BE49-F238E27FC236}">
                <a16:creationId xmlns:a16="http://schemas.microsoft.com/office/drawing/2014/main" id="{FB8BAF39-7105-B040-975B-97FCDDF8362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9098" y="2663694"/>
            <a:ext cx="928978" cy="928978"/>
          </a:xfrm>
          <a:prstGeom prst="rect">
            <a:avLst/>
          </a:prstGeom>
        </p:spPr>
      </p:pic>
      <p:pic>
        <p:nvPicPr>
          <p:cNvPr id="23" name="Picture 22" descr="A sign on a brick wall&#10;&#10;Description automatically generated">
            <a:extLst>
              <a:ext uri="{FF2B5EF4-FFF2-40B4-BE49-F238E27FC236}">
                <a16:creationId xmlns:a16="http://schemas.microsoft.com/office/drawing/2014/main" id="{BCD08BF1-9E52-F891-3B6B-F1F7CB7C2B0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06278" y="2678005"/>
            <a:ext cx="1301396" cy="841332"/>
          </a:xfrm>
          <a:prstGeom prst="rect">
            <a:avLst/>
          </a:prstGeom>
        </p:spPr>
      </p:pic>
      <p:pic>
        <p:nvPicPr>
          <p:cNvPr id="27" name="Picture 26" descr="A black and orange logo&#10;&#10;Description automatically generated">
            <a:extLst>
              <a:ext uri="{FF2B5EF4-FFF2-40B4-BE49-F238E27FC236}">
                <a16:creationId xmlns:a16="http://schemas.microsoft.com/office/drawing/2014/main" id="{E001E3C1-9912-4D9F-C5C1-A615BFE8EEE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7896" y="3825994"/>
            <a:ext cx="1720359" cy="415259"/>
          </a:xfrm>
          <a:prstGeom prst="rect">
            <a:avLst/>
          </a:prstGeom>
        </p:spPr>
      </p:pic>
      <p:pic>
        <p:nvPicPr>
          <p:cNvPr id="31" name="Picture 30" descr="A black text on a white background&#10;&#10;Description automatically generated">
            <a:extLst>
              <a:ext uri="{FF2B5EF4-FFF2-40B4-BE49-F238E27FC236}">
                <a16:creationId xmlns:a16="http://schemas.microsoft.com/office/drawing/2014/main" id="{63FD629B-8BEA-8954-5AAC-84FFC8E7951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514600" y="3887854"/>
            <a:ext cx="1540584" cy="370819"/>
          </a:xfrm>
          <a:prstGeom prst="rect">
            <a:avLst/>
          </a:prstGeom>
        </p:spPr>
      </p:pic>
      <p:pic>
        <p:nvPicPr>
          <p:cNvPr id="35" name="Picture 34" descr="A red text on a black background&#10;&#10;Description automatically generated">
            <a:extLst>
              <a:ext uri="{FF2B5EF4-FFF2-40B4-BE49-F238E27FC236}">
                <a16:creationId xmlns:a16="http://schemas.microsoft.com/office/drawing/2014/main" id="{5FDAD9CC-17B4-69B2-5ADA-D6F934E30B4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76652" y="2669014"/>
            <a:ext cx="1783578" cy="698452"/>
          </a:xfrm>
          <a:prstGeom prst="rect">
            <a:avLst/>
          </a:prstGeom>
        </p:spPr>
      </p:pic>
      <p:pic>
        <p:nvPicPr>
          <p:cNvPr id="37" name="Picture 36" descr="A close-up of a logo&#10;&#10;Description automatically generated">
            <a:extLst>
              <a:ext uri="{FF2B5EF4-FFF2-40B4-BE49-F238E27FC236}">
                <a16:creationId xmlns:a16="http://schemas.microsoft.com/office/drawing/2014/main" id="{F4063ED8-293F-8DCB-9E99-D40BE2BAE32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82736" y="3841758"/>
            <a:ext cx="1445559" cy="561848"/>
          </a:xfrm>
          <a:prstGeom prst="rect">
            <a:avLst/>
          </a:prstGeom>
        </p:spPr>
      </p:pic>
      <p:pic>
        <p:nvPicPr>
          <p:cNvPr id="39" name="Picture 38" descr="A yellow logo with a triangle&#10;&#10;Description automatically generated">
            <a:extLst>
              <a:ext uri="{FF2B5EF4-FFF2-40B4-BE49-F238E27FC236}">
                <a16:creationId xmlns:a16="http://schemas.microsoft.com/office/drawing/2014/main" id="{629FE66B-EBFA-6D5E-3E95-0DB7F65A391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942431" y="1604246"/>
            <a:ext cx="932469" cy="698452"/>
          </a:xfrm>
          <a:prstGeom prst="rect">
            <a:avLst/>
          </a:prstGeom>
        </p:spPr>
      </p:pic>
      <p:pic>
        <p:nvPicPr>
          <p:cNvPr id="41" name="Picture 40" descr="A logo with a bird in the middle&#10;&#10;Description automatically generated">
            <a:extLst>
              <a:ext uri="{FF2B5EF4-FFF2-40B4-BE49-F238E27FC236}">
                <a16:creationId xmlns:a16="http://schemas.microsoft.com/office/drawing/2014/main" id="{0B8766A9-5A0D-2328-2AA8-D73D5AF0C1C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49905" y="1339778"/>
            <a:ext cx="1355619" cy="1355619"/>
          </a:xfrm>
          <a:prstGeom prst="rect">
            <a:avLst/>
          </a:prstGeom>
        </p:spPr>
      </p:pic>
      <p:pic>
        <p:nvPicPr>
          <p:cNvPr id="43" name="Picture 42" descr="A logo with a lightning bolt&#10;&#10;Description automatically generated">
            <a:extLst>
              <a:ext uri="{FF2B5EF4-FFF2-40B4-BE49-F238E27FC236}">
                <a16:creationId xmlns:a16="http://schemas.microsoft.com/office/drawing/2014/main" id="{1BA04F32-2DF8-6779-A9A9-AE1F3DEF514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5073" y="4521421"/>
            <a:ext cx="1663938" cy="1107275"/>
          </a:xfrm>
          <a:prstGeom prst="rect">
            <a:avLst/>
          </a:prstGeom>
        </p:spPr>
      </p:pic>
      <p:pic>
        <p:nvPicPr>
          <p:cNvPr id="12" name="Picture 11">
            <a:extLst>
              <a:ext uri="{FF2B5EF4-FFF2-40B4-BE49-F238E27FC236}">
                <a16:creationId xmlns:a16="http://schemas.microsoft.com/office/drawing/2014/main" id="{ACED5DDD-A14C-2554-2026-136FD93216E1}"/>
              </a:ext>
            </a:extLst>
          </p:cNvPr>
          <p:cNvPicPr>
            <a:picLocks noChangeAspect="1"/>
          </p:cNvPicPr>
          <p:nvPr/>
        </p:nvPicPr>
        <p:blipFill>
          <a:blip r:embed="rId24"/>
          <a:stretch>
            <a:fillRect/>
          </a:stretch>
        </p:blipFill>
        <p:spPr>
          <a:xfrm>
            <a:off x="269100" y="1485445"/>
            <a:ext cx="1216756" cy="714183"/>
          </a:xfrm>
          <a:prstGeom prst="rect">
            <a:avLst/>
          </a:prstGeom>
        </p:spPr>
      </p:pic>
      <p:pic>
        <p:nvPicPr>
          <p:cNvPr id="3074" name="Picture 2">
            <a:extLst>
              <a:ext uri="{FF2B5EF4-FFF2-40B4-BE49-F238E27FC236}">
                <a16:creationId xmlns:a16="http://schemas.microsoft.com/office/drawing/2014/main" id="{13A31EF6-6377-8EB8-6BB5-B3B62C54DC0B}"/>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467600" y="4767390"/>
            <a:ext cx="1606978" cy="6679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29070073-7776-1E31-962F-51738149465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76702" y="5799074"/>
            <a:ext cx="2131458" cy="88810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11C08276-A600-CC11-C4D7-68F89F6E1DF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25395" y="1455016"/>
            <a:ext cx="1709785" cy="171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1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71ADA-F469-26CD-9D2A-FAFA67256728}"/>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F1FD100-1881-7C9A-C7A2-CD59F5BB2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a:extLst>
              <a:ext uri="{FF2B5EF4-FFF2-40B4-BE49-F238E27FC236}">
                <a16:creationId xmlns:a16="http://schemas.microsoft.com/office/drawing/2014/main" id="{D68FA140-2C56-DD4F-5672-FAE29BF63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14"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a:extLst>
              <a:ext uri="{FF2B5EF4-FFF2-40B4-BE49-F238E27FC236}">
                <a16:creationId xmlns:a16="http://schemas.microsoft.com/office/drawing/2014/main" id="{ED81BE3F-AF0E-FA23-62F1-8E315731578A}"/>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a:extLst>
              <a:ext uri="{FF2B5EF4-FFF2-40B4-BE49-F238E27FC236}">
                <a16:creationId xmlns:a16="http://schemas.microsoft.com/office/drawing/2014/main" id="{B6827F21-15A4-9C27-8F43-1C6F8A7403D4}"/>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a:extLst>
              <a:ext uri="{FF2B5EF4-FFF2-40B4-BE49-F238E27FC236}">
                <a16:creationId xmlns:a16="http://schemas.microsoft.com/office/drawing/2014/main" id="{C8129C74-76ED-BDA2-C1AE-DBE67A7BA5AD}"/>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0"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a:extLst>
              <a:ext uri="{FF2B5EF4-FFF2-40B4-BE49-F238E27FC236}">
                <a16:creationId xmlns:a16="http://schemas.microsoft.com/office/drawing/2014/main" id="{584670DE-B395-92FA-F059-211E5D9C58CA}"/>
              </a:ext>
            </a:extLst>
          </p:cNvP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2"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a:extLst>
              <a:ext uri="{FF2B5EF4-FFF2-40B4-BE49-F238E27FC236}">
                <a16:creationId xmlns:a16="http://schemas.microsoft.com/office/drawing/2014/main" id="{F8AACB6F-7EB2-B6A1-8BAF-23D386622E0E}"/>
              </a:ext>
            </a:extLst>
          </p:cNvP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itle 1">
            <a:extLst>
              <a:ext uri="{FF2B5EF4-FFF2-40B4-BE49-F238E27FC236}">
                <a16:creationId xmlns:a16="http://schemas.microsoft.com/office/drawing/2014/main" id="{422077CB-FE1E-6151-63E2-AE40762DF936}"/>
              </a:ext>
            </a:extLst>
          </p:cNvPr>
          <p:cNvSpPr>
            <a:spLocks noGrp="1"/>
          </p:cNvSpPr>
          <p:nvPr>
            <p:ph type="title"/>
          </p:nvPr>
        </p:nvSpPr>
        <p:spPr>
          <a:xfrm>
            <a:off x="5715000" y="76200"/>
            <a:ext cx="3352800" cy="1143000"/>
          </a:xfrm>
        </p:spPr>
        <p:txBody>
          <a:bodyPr>
            <a:noAutofit/>
          </a:bodyPr>
          <a:lstStyle/>
          <a:p>
            <a:r>
              <a:rPr lang="en-US" sz="4400" b="1" u="sng" dirty="0">
                <a:solidFill>
                  <a:srgbClr val="003399"/>
                </a:solidFill>
                <a:effectLst/>
                <a:latin typeface="Cambria" panose="02040503050406030204" pitchFamily="18" charset="0"/>
              </a:rPr>
              <a:t>Gallery</a:t>
            </a:r>
            <a:endParaRPr lang="en-US" sz="4400" dirty="0">
              <a:effectLst/>
              <a:latin typeface="Cambria" panose="02040503050406030204" pitchFamily="18" charset="0"/>
            </a:endParaRPr>
          </a:p>
        </p:txBody>
      </p:sp>
      <p:pic>
        <p:nvPicPr>
          <p:cNvPr id="2" name="Picture 20" descr="http://digibooncomputernetworks.com/files/icon_computer_network_1.png">
            <a:extLst>
              <a:ext uri="{FF2B5EF4-FFF2-40B4-BE49-F238E27FC236}">
                <a16:creationId xmlns:a16="http://schemas.microsoft.com/office/drawing/2014/main" id="{0E91C46D-831D-4728-0A0C-9D9969E8BA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 y="-133090"/>
            <a:ext cx="1526977" cy="15269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is Fire Extinguisher | Fire Extinguisher Types and Uses">
            <a:extLst>
              <a:ext uri="{FF2B5EF4-FFF2-40B4-BE49-F238E27FC236}">
                <a16:creationId xmlns:a16="http://schemas.microsoft.com/office/drawing/2014/main" id="{ABFBE114-83C6-CE47-5B4E-A5C0474365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650" y="1401824"/>
            <a:ext cx="3880254" cy="17097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Fire Alarm Systems Protect Your Property and Save Lives - Morgan Fire">
            <a:extLst>
              <a:ext uri="{FF2B5EF4-FFF2-40B4-BE49-F238E27FC236}">
                <a16:creationId xmlns:a16="http://schemas.microsoft.com/office/drawing/2014/main" id="{58B18E2B-4D24-3586-B6D6-87B77C460F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8879" y="1401824"/>
            <a:ext cx="1709737" cy="1709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Guide To Fire Alarm Basics | Secure Lock &amp; Alarm">
            <a:extLst>
              <a:ext uri="{FF2B5EF4-FFF2-40B4-BE49-F238E27FC236}">
                <a16:creationId xmlns:a16="http://schemas.microsoft.com/office/drawing/2014/main" id="{82D3D809-6201-CCD5-19BA-DA143E575AC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1401824"/>
            <a:ext cx="2647950" cy="1765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rc Flash Industrial Safety &amp; Protective items (PPE), Size: Small,Medium  And Large at ₹ 150/piece in Ghaziabad">
            <a:extLst>
              <a:ext uri="{FF2B5EF4-FFF2-40B4-BE49-F238E27FC236}">
                <a16:creationId xmlns:a16="http://schemas.microsoft.com/office/drawing/2014/main" id="{30F9F56C-E0E0-248D-4F61-7F2AD880118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7131" y="3288902"/>
            <a:ext cx="1709738" cy="18103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group of safety gear&#10;&#10;AI-generated content may be incorrect.">
            <a:extLst>
              <a:ext uri="{FF2B5EF4-FFF2-40B4-BE49-F238E27FC236}">
                <a16:creationId xmlns:a16="http://schemas.microsoft.com/office/drawing/2014/main" id="{06B069AF-E749-3337-9342-07D6295A85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7650" y="3294818"/>
            <a:ext cx="3200400" cy="1808922"/>
          </a:xfrm>
          <a:prstGeom prst="rect">
            <a:avLst/>
          </a:prstGeom>
        </p:spPr>
      </p:pic>
      <p:pic>
        <p:nvPicPr>
          <p:cNvPr id="1042" name="Picture 18" descr="Personal Protective Equipment (PPE): PPE KIT">
            <a:extLst>
              <a:ext uri="{FF2B5EF4-FFF2-40B4-BE49-F238E27FC236}">
                <a16:creationId xmlns:a16="http://schemas.microsoft.com/office/drawing/2014/main" id="{34B4556A-AEED-422E-6266-3B2222A1331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81116" y="3288902"/>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07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14"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0"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2"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descr="http://dorridgemusicschool.com/wp/wp-content/uploads/2013/04/contac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4464"/>
            <a:ext cx="2120373" cy="159027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a:spLocks noGrp="1"/>
          </p:cNvSpPr>
          <p:nvPr>
            <p:ph type="title"/>
          </p:nvPr>
        </p:nvSpPr>
        <p:spPr>
          <a:xfrm>
            <a:off x="5715000" y="76200"/>
            <a:ext cx="3352800" cy="1143000"/>
          </a:xfrm>
        </p:spPr>
        <p:txBody>
          <a:bodyPr>
            <a:noAutofit/>
          </a:bodyPr>
          <a:lstStyle/>
          <a:p>
            <a:r>
              <a:rPr lang="en-US" sz="4400" b="1" u="sng" dirty="0">
                <a:solidFill>
                  <a:srgbClr val="003399"/>
                </a:solidFill>
                <a:effectLst/>
                <a:latin typeface="Cambria" panose="02040503050406030204" pitchFamily="18" charset="0"/>
              </a:rPr>
              <a:t>Contact Us</a:t>
            </a:r>
            <a:endParaRPr lang="en-US" sz="4400" dirty="0">
              <a:effectLst/>
              <a:latin typeface="Cambria" panose="02040503050406030204" pitchFamily="18" charset="0"/>
            </a:endParaRPr>
          </a:p>
        </p:txBody>
      </p:sp>
      <p:sp>
        <p:nvSpPr>
          <p:cNvPr id="21" name="TextBox 20"/>
          <p:cNvSpPr txBox="1"/>
          <p:nvPr/>
        </p:nvSpPr>
        <p:spPr>
          <a:xfrm>
            <a:off x="762000" y="1676400"/>
            <a:ext cx="7467600" cy="1631216"/>
          </a:xfrm>
          <a:prstGeom prst="rect">
            <a:avLst/>
          </a:prstGeom>
          <a:noFill/>
        </p:spPr>
        <p:txBody>
          <a:bodyPr wrap="square" rtlCol="0">
            <a:spAutoFit/>
          </a:bodyPr>
          <a:lstStyle/>
          <a:p>
            <a:r>
              <a:rPr lang="en-US" sz="2800" b="1" dirty="0">
                <a:solidFill>
                  <a:srgbClr val="003399"/>
                </a:solidFill>
                <a:latin typeface="Cambria" panose="02040503050406030204" pitchFamily="18" charset="0"/>
              </a:rPr>
              <a:t>PROLOGIC SOLUTIONS</a:t>
            </a:r>
          </a:p>
          <a:p>
            <a:r>
              <a:rPr lang="en-US" sz="2400" dirty="0">
                <a:solidFill>
                  <a:srgbClr val="003399"/>
                </a:solidFill>
                <a:latin typeface="Cambria" panose="02040503050406030204" pitchFamily="18" charset="0"/>
              </a:rPr>
              <a:t>#672,1st floor,2nd </a:t>
            </a:r>
            <a:r>
              <a:rPr lang="en-US" sz="2400" dirty="0" err="1">
                <a:solidFill>
                  <a:srgbClr val="003399"/>
                </a:solidFill>
                <a:latin typeface="Cambria" panose="02040503050406030204" pitchFamily="18" charset="0"/>
              </a:rPr>
              <a:t>block,Landmark</a:t>
            </a:r>
            <a:r>
              <a:rPr lang="en-US" sz="2400" dirty="0">
                <a:solidFill>
                  <a:srgbClr val="003399"/>
                </a:solidFill>
                <a:latin typeface="Cambria" panose="02040503050406030204" pitchFamily="18" charset="0"/>
              </a:rPr>
              <a:t> : </a:t>
            </a:r>
            <a:r>
              <a:rPr lang="en-US" sz="2400" dirty="0" err="1">
                <a:solidFill>
                  <a:srgbClr val="003399"/>
                </a:solidFill>
                <a:latin typeface="Cambria" panose="02040503050406030204" pitchFamily="18" charset="0"/>
              </a:rPr>
              <a:t>Navarang</a:t>
            </a:r>
            <a:r>
              <a:rPr lang="en-US" sz="2400" dirty="0">
                <a:solidFill>
                  <a:srgbClr val="003399"/>
                </a:solidFill>
                <a:latin typeface="Cambria" panose="02040503050406030204" pitchFamily="18" charset="0"/>
              </a:rPr>
              <a:t> </a:t>
            </a:r>
            <a:r>
              <a:rPr lang="en-US" sz="2400" dirty="0" err="1">
                <a:solidFill>
                  <a:srgbClr val="003399"/>
                </a:solidFill>
                <a:latin typeface="Cambria" panose="02040503050406030204" pitchFamily="18" charset="0"/>
              </a:rPr>
              <a:t>Theater,Maha</a:t>
            </a:r>
            <a:r>
              <a:rPr lang="en-US" sz="2400" dirty="0">
                <a:solidFill>
                  <a:srgbClr val="003399"/>
                </a:solidFill>
                <a:latin typeface="Cambria" panose="02040503050406030204" pitchFamily="18" charset="0"/>
              </a:rPr>
              <a:t> Kavi </a:t>
            </a:r>
            <a:r>
              <a:rPr lang="en-US" sz="2400" dirty="0" err="1">
                <a:solidFill>
                  <a:srgbClr val="003399"/>
                </a:solidFill>
                <a:latin typeface="Cambria" panose="02040503050406030204" pitchFamily="18" charset="0"/>
              </a:rPr>
              <a:t>Kuvempu</a:t>
            </a:r>
            <a:r>
              <a:rPr lang="en-US" sz="2400" dirty="0">
                <a:solidFill>
                  <a:srgbClr val="003399"/>
                </a:solidFill>
                <a:latin typeface="Cambria" panose="02040503050406030204" pitchFamily="18" charset="0"/>
              </a:rPr>
              <a:t> Road, Rajajinagar, Bangalore, 560010</a:t>
            </a:r>
            <a:endParaRPr lang="en-US" sz="2400" dirty="0">
              <a:latin typeface="Cambria" panose="02040503050406030204" pitchFamily="18" charset="0"/>
            </a:endParaRPr>
          </a:p>
        </p:txBody>
      </p:sp>
      <p:sp>
        <p:nvSpPr>
          <p:cNvPr id="22" name="TextBox 21"/>
          <p:cNvSpPr txBox="1"/>
          <p:nvPr/>
        </p:nvSpPr>
        <p:spPr>
          <a:xfrm>
            <a:off x="838200" y="4038600"/>
            <a:ext cx="7467600" cy="2608791"/>
          </a:xfrm>
          <a:prstGeom prst="rect">
            <a:avLst/>
          </a:prstGeom>
          <a:noFill/>
        </p:spPr>
        <p:txBody>
          <a:bodyPr wrap="square" rtlCol="0">
            <a:spAutoFit/>
          </a:bodyPr>
          <a:lstStyle/>
          <a:p>
            <a:pPr>
              <a:lnSpc>
                <a:spcPct val="150000"/>
              </a:lnSpc>
            </a:pPr>
            <a:r>
              <a:rPr lang="en-US" sz="2800" b="1" dirty="0">
                <a:solidFill>
                  <a:srgbClr val="003399"/>
                </a:solidFill>
                <a:latin typeface="Cambria" panose="02040503050406030204" pitchFamily="18" charset="0"/>
              </a:rPr>
              <a:t>Phone : +91-9902044812, +91-8310212620</a:t>
            </a:r>
          </a:p>
          <a:p>
            <a:pPr>
              <a:lnSpc>
                <a:spcPct val="150000"/>
              </a:lnSpc>
            </a:pPr>
            <a:r>
              <a:rPr lang="en-US" sz="2800" b="1" dirty="0">
                <a:solidFill>
                  <a:srgbClr val="003399"/>
                </a:solidFill>
                <a:latin typeface="Cambria" panose="02040503050406030204" pitchFamily="18" charset="0"/>
              </a:rPr>
              <a:t>Email ID : </a:t>
            </a:r>
            <a:r>
              <a:rPr lang="en-IN" sz="2800" dirty="0">
                <a:solidFill>
                  <a:srgbClr val="FFFFFF"/>
                </a:solidFill>
                <a:latin typeface="Open Sans" panose="020B0606030504020204" pitchFamily="34" charset="0"/>
                <a:hlinkClick r:id="rId5"/>
              </a:rPr>
              <a:t>sales@prologic.co.in</a:t>
            </a:r>
            <a:endParaRPr lang="en-IN" sz="2800" dirty="0">
              <a:solidFill>
                <a:srgbClr val="FFFFFF"/>
              </a:solidFill>
              <a:latin typeface="Open Sans" panose="020B0606030504020204" pitchFamily="34" charset="0"/>
            </a:endParaRPr>
          </a:p>
          <a:p>
            <a:pPr>
              <a:lnSpc>
                <a:spcPct val="150000"/>
              </a:lnSpc>
            </a:pPr>
            <a:r>
              <a:rPr lang="en-IN" sz="2800" dirty="0">
                <a:solidFill>
                  <a:srgbClr val="FFFFFF"/>
                </a:solidFill>
                <a:latin typeface="Open Sans" panose="020B0606030504020204" pitchFamily="34" charset="0"/>
              </a:rPr>
              <a:t>                  </a:t>
            </a:r>
            <a:r>
              <a:rPr lang="en-IN" sz="2800" dirty="0">
                <a:solidFill>
                  <a:srgbClr val="FFFFFF"/>
                </a:solidFill>
                <a:latin typeface="Open Sans" panose="020B0606030504020204" pitchFamily="34" charset="0"/>
                <a:hlinkClick r:id="rId6"/>
              </a:rPr>
              <a:t>andand@prologic.co.in</a:t>
            </a:r>
            <a:endParaRPr lang="en-US" sz="2800" dirty="0">
              <a:solidFill>
                <a:srgbClr val="FFFFFF"/>
              </a:solidFill>
              <a:latin typeface="Cambria" panose="02040503050406030204" pitchFamily="18" charset="0"/>
            </a:endParaRPr>
          </a:p>
          <a:p>
            <a:pPr>
              <a:lnSpc>
                <a:spcPct val="150000"/>
              </a:lnSpc>
            </a:pPr>
            <a:endParaRPr lang="en-IN" sz="2800" dirty="0">
              <a:solidFill>
                <a:srgbClr val="FFFFFF"/>
              </a:solidFill>
              <a:latin typeface="Open Sans" panose="020B0606030504020204" pitchFamily="34" charset="0"/>
            </a:endParaRPr>
          </a:p>
        </p:txBody>
      </p:sp>
    </p:spTree>
    <p:extLst>
      <p:ext uri="{BB962C8B-B14F-4D97-AF65-F5344CB8AC3E}">
        <p14:creationId xmlns:p14="http://schemas.microsoft.com/office/powerpoint/2010/main" val="1837300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6553200" cy="3276600"/>
          </a:xfrm>
        </p:spPr>
        <p:txBody>
          <a:bodyPr>
            <a:normAutofit lnSpcReduction="10000"/>
          </a:bodyPr>
          <a:lstStyle/>
          <a:p>
            <a:pPr marL="109728" indent="0" algn="ctr">
              <a:buNone/>
            </a:pPr>
            <a:r>
              <a:rPr lang="en-US" sz="3600" b="1" dirty="0">
                <a:solidFill>
                  <a:srgbClr val="003399"/>
                </a:solidFill>
                <a:latin typeface="Cambria" panose="02040503050406030204" pitchFamily="18" charset="0"/>
              </a:rPr>
              <a:t> </a:t>
            </a:r>
            <a:r>
              <a:rPr lang="en-US" sz="3600" b="1" i="1" dirty="0">
                <a:solidFill>
                  <a:srgbClr val="003399"/>
                </a:solidFill>
                <a:latin typeface="Cambria" panose="02040503050406030204" pitchFamily="18" charset="0"/>
              </a:rPr>
              <a:t>We Provide </a:t>
            </a:r>
          </a:p>
          <a:p>
            <a:pPr marL="109728" indent="0" algn="ctr">
              <a:buNone/>
            </a:pPr>
            <a:r>
              <a:rPr lang="en-US" sz="3600" b="1" i="1" dirty="0">
                <a:solidFill>
                  <a:srgbClr val="003399"/>
                </a:solidFill>
                <a:latin typeface="Cambria" panose="02040503050406030204" pitchFamily="18" charset="0"/>
              </a:rPr>
              <a:t>IT &amp; Security Solutions </a:t>
            </a:r>
          </a:p>
          <a:p>
            <a:pPr marL="109728" indent="0" algn="ctr">
              <a:buNone/>
            </a:pPr>
            <a:r>
              <a:rPr lang="en-US" sz="3600" b="1" i="1" dirty="0">
                <a:solidFill>
                  <a:srgbClr val="003399"/>
                </a:solidFill>
                <a:latin typeface="Cambria" panose="02040503050406030204" pitchFamily="18" charset="0"/>
              </a:rPr>
              <a:t>for your Home &amp; Business Requirements..</a:t>
            </a:r>
          </a:p>
          <a:p>
            <a:pPr marL="109728" indent="0" algn="ctr">
              <a:buNone/>
            </a:pPr>
            <a:endParaRPr lang="en-US" sz="3600" b="1" i="1" dirty="0">
              <a:solidFill>
                <a:srgbClr val="003399"/>
              </a:solidFill>
              <a:latin typeface="Cambria" panose="02040503050406030204" pitchFamily="18" charset="0"/>
            </a:endParaRPr>
          </a:p>
          <a:p>
            <a:pPr marL="109728" indent="0" algn="ctr">
              <a:buNone/>
            </a:pPr>
            <a:r>
              <a:rPr lang="en-US" sz="1800" b="1" i="1" dirty="0">
                <a:solidFill>
                  <a:srgbClr val="003399"/>
                </a:solidFill>
                <a:latin typeface="Cambria" panose="02040503050406030204" pitchFamily="18" charset="0"/>
              </a:rPr>
              <a:t>For More Details </a:t>
            </a:r>
            <a:r>
              <a:rPr lang="en-US" sz="1800" b="1" i="1" dirty="0" err="1">
                <a:solidFill>
                  <a:srgbClr val="003399"/>
                </a:solidFill>
                <a:latin typeface="Cambria" panose="02040503050406030204" pitchFamily="18" charset="0"/>
              </a:rPr>
              <a:t>vist</a:t>
            </a:r>
            <a:r>
              <a:rPr lang="en-US" sz="1800" b="1" i="1" dirty="0">
                <a:solidFill>
                  <a:srgbClr val="003399"/>
                </a:solidFill>
                <a:latin typeface="Cambria" panose="02040503050406030204" pitchFamily="18" charset="0"/>
              </a:rPr>
              <a:t> : </a:t>
            </a:r>
            <a:r>
              <a:rPr lang="en-US" sz="1800" b="1" i="1" dirty="0">
                <a:solidFill>
                  <a:srgbClr val="003399"/>
                </a:solidFill>
                <a:latin typeface="Cambria" panose="02040503050406030204" pitchFamily="18" charset="0"/>
                <a:hlinkClick r:id="rId3"/>
              </a:rPr>
              <a:t>https://prologic.co.in</a:t>
            </a:r>
            <a:endParaRPr lang="en-US" sz="1800" b="1" i="1" dirty="0">
              <a:solidFill>
                <a:srgbClr val="003399"/>
              </a:solidFill>
              <a:latin typeface="Cambria" panose="02040503050406030204" pitchFamily="18" charset="0"/>
            </a:endParaRPr>
          </a:p>
          <a:p>
            <a:pPr marL="109728" indent="0" algn="ctr">
              <a:buNone/>
            </a:pPr>
            <a:endParaRPr lang="en-US" sz="3600" b="1" i="1" dirty="0">
              <a:latin typeface="Cambria" panose="02040503050406030204" pitchFamily="18" charset="0"/>
            </a:endParaRPr>
          </a:p>
          <a:p>
            <a:pPr algn="ctr">
              <a:buNone/>
            </a:pPr>
            <a:endParaRPr lang="en-US" b="1" dirty="0">
              <a:solidFill>
                <a:srgbClr val="003399"/>
              </a:solidFill>
              <a:latin typeface="Cambria" panose="02040503050406030204" pitchFamily="18" charset="0"/>
            </a:endParaRPr>
          </a:p>
          <a:p>
            <a:pPr algn="ctr">
              <a:buNone/>
            </a:pPr>
            <a:endParaRPr lang="en-US" sz="6000" b="1" dirty="0">
              <a:solidFill>
                <a:srgbClr val="003399"/>
              </a:solidFill>
              <a:latin typeface="Cambria" panose="02040503050406030204" pitchFamily="18" charset="0"/>
            </a:endParaRPr>
          </a:p>
          <a:p>
            <a:pPr algn="ctr">
              <a:buNone/>
            </a:pPr>
            <a:endParaRPr lang="en-US" sz="6000" b="1" dirty="0">
              <a:solidFill>
                <a:srgbClr val="003399"/>
              </a:solidFill>
              <a:latin typeface="Cambria" panose="02040503050406030204" pitchFamily="18" charset="0"/>
            </a:endParaRPr>
          </a:p>
        </p:txBody>
      </p:sp>
      <p:pic>
        <p:nvPicPr>
          <p:cNvPr id="12290" name="Picture 2" descr="http://www.lisa.si/media/cache/upload/Photo/2013/01/24/l4_48_priklon_fb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086100"/>
            <a:ext cx="377190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encrypted-tbn2.gstatic.com/images?q=tbn:ANd9GcQEz-0auEiCQMuRyjOijwsd1cGfk-ur7qSy_ECItkvTgHfu-ozNb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8926" y="938645"/>
            <a:ext cx="2618874" cy="22617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3" y="0"/>
            <a:ext cx="9144000" cy="526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533400" y="-176645"/>
            <a:ext cx="4191000" cy="862445"/>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1800" dirty="0">
                <a:solidFill>
                  <a:srgbClr val="003399"/>
                </a:solidFill>
                <a:effectLst/>
                <a:latin typeface="Cambria" panose="02040503050406030204" pitchFamily="18" charset="0"/>
              </a:rPr>
              <a:t>PROLOGIC SOLUTIONS</a:t>
            </a:r>
            <a:endParaRPr lang="en-US" sz="1800" dirty="0">
              <a:effectLst/>
              <a:latin typeface="Cambria" panose="020405030504060302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962399" y="-3"/>
            <a:ext cx="5192962" cy="1219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
            <a:ext cx="3962400" cy="129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1"/>
            <a:ext cx="4252685" cy="1295400"/>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600200"/>
            <a:ext cx="4191000" cy="4572000"/>
          </a:xfrm>
        </p:spPr>
        <p:txBody>
          <a:bodyPr>
            <a:normAutofit fontScale="85000" lnSpcReduction="20000"/>
          </a:bodyPr>
          <a:lstStyle/>
          <a:p>
            <a:pPr marL="109728" indent="0">
              <a:lnSpc>
                <a:spcPct val="150000"/>
              </a:lnSpc>
              <a:buNone/>
            </a:pPr>
            <a:endParaRPr lang="en-US" sz="2800" b="1" dirty="0">
              <a:solidFill>
                <a:srgbClr val="003399"/>
              </a:solidFill>
              <a:latin typeface="Cambria" panose="02040503050406030204" pitchFamily="18" charset="0"/>
            </a:endParaRPr>
          </a:p>
          <a:p>
            <a:pPr marL="109728" indent="0">
              <a:lnSpc>
                <a:spcPct val="150000"/>
              </a:lnSpc>
              <a:buNone/>
            </a:pPr>
            <a:r>
              <a:rPr lang="en-US" sz="2800" b="1" dirty="0">
                <a:solidFill>
                  <a:srgbClr val="003399"/>
                </a:solidFill>
                <a:latin typeface="Cambria" panose="02040503050406030204" pitchFamily="18" charset="0"/>
              </a:rPr>
              <a:t>                IT Solutions</a:t>
            </a:r>
          </a:p>
          <a:p>
            <a:r>
              <a:rPr lang="en-US" sz="2000" b="1" dirty="0">
                <a:solidFill>
                  <a:srgbClr val="003399"/>
                </a:solidFill>
                <a:latin typeface="Cambria" panose="02040503050406030204" pitchFamily="18" charset="0"/>
              </a:rPr>
              <a:t>Computer Sales &amp; Services</a:t>
            </a:r>
          </a:p>
          <a:p>
            <a:endParaRPr lang="en-US" sz="2000" b="1" dirty="0">
              <a:solidFill>
                <a:srgbClr val="003399"/>
              </a:solidFill>
              <a:latin typeface="Cambria" panose="02040503050406030204" pitchFamily="18" charset="0"/>
            </a:endParaRPr>
          </a:p>
          <a:p>
            <a:r>
              <a:rPr lang="en-US" sz="2000" b="1" dirty="0">
                <a:solidFill>
                  <a:srgbClr val="003399"/>
                </a:solidFill>
                <a:latin typeface="Cambria" panose="02040503050406030204" pitchFamily="18" charset="0"/>
              </a:rPr>
              <a:t>Designing &amp; Implementation </a:t>
            </a:r>
          </a:p>
          <a:p>
            <a:pPr marL="109728" indent="0">
              <a:buNone/>
            </a:pPr>
            <a:r>
              <a:rPr lang="en-US" sz="2000" b="1" dirty="0">
                <a:solidFill>
                  <a:srgbClr val="003399"/>
                </a:solidFill>
                <a:latin typeface="Cambria" panose="02040503050406030204" pitchFamily="18" charset="0"/>
              </a:rPr>
              <a:t>     of  Networking</a:t>
            </a:r>
          </a:p>
          <a:p>
            <a:endParaRPr lang="en-US" sz="2000" b="1" dirty="0">
              <a:solidFill>
                <a:srgbClr val="003399"/>
              </a:solidFill>
              <a:latin typeface="Cambria" panose="02040503050406030204" pitchFamily="18" charset="0"/>
            </a:endParaRPr>
          </a:p>
          <a:p>
            <a:r>
              <a:rPr lang="en-US" sz="2000" b="1" dirty="0">
                <a:solidFill>
                  <a:srgbClr val="003399"/>
                </a:solidFill>
                <a:latin typeface="Cambria" panose="02040503050406030204" pitchFamily="18" charset="0"/>
              </a:rPr>
              <a:t>AMC Computer </a:t>
            </a:r>
          </a:p>
          <a:p>
            <a:pPr marL="109728" indent="0">
              <a:buNone/>
            </a:pPr>
            <a:r>
              <a:rPr lang="en-US" sz="2000" b="1" dirty="0">
                <a:solidFill>
                  <a:srgbClr val="003399"/>
                </a:solidFill>
                <a:latin typeface="Cambria" panose="02040503050406030204" pitchFamily="18" charset="0"/>
              </a:rPr>
              <a:t>    Hardware &amp; Networking</a:t>
            </a:r>
          </a:p>
          <a:p>
            <a:pPr marL="109728" indent="0">
              <a:buNone/>
            </a:pPr>
            <a:endParaRPr lang="en-US" sz="2000" b="1" dirty="0">
              <a:solidFill>
                <a:srgbClr val="003399"/>
              </a:solidFill>
              <a:latin typeface="Cambria" panose="02040503050406030204" pitchFamily="18" charset="0"/>
            </a:endParaRPr>
          </a:p>
          <a:p>
            <a:pPr marL="109728" indent="0">
              <a:buNone/>
            </a:pPr>
            <a:r>
              <a:rPr lang="en-US" sz="2000" b="1" dirty="0">
                <a:solidFill>
                  <a:srgbClr val="003399"/>
                </a:solidFill>
                <a:latin typeface="Cambria" panose="02040503050406030204" pitchFamily="18" charset="0"/>
              </a:rPr>
              <a:t>    Barcode Solutions</a:t>
            </a:r>
          </a:p>
          <a:p>
            <a:pPr marL="109728" indent="0">
              <a:buNone/>
            </a:pPr>
            <a:endParaRPr lang="en-US" sz="2000" b="1" dirty="0">
              <a:solidFill>
                <a:srgbClr val="003399"/>
              </a:solidFill>
              <a:latin typeface="Cambria" panose="02040503050406030204" pitchFamily="18" charset="0"/>
            </a:endParaRPr>
          </a:p>
          <a:p>
            <a:pPr marL="109728" indent="0">
              <a:buNone/>
            </a:pPr>
            <a:r>
              <a:rPr lang="en-US" sz="2000" b="1" dirty="0">
                <a:solidFill>
                  <a:srgbClr val="003399"/>
                </a:solidFill>
                <a:latin typeface="Cambria" panose="02040503050406030204" pitchFamily="18" charset="0"/>
              </a:rPr>
              <a:t>    EPABX Solutions		</a:t>
            </a:r>
            <a:endParaRPr lang="en-US" sz="1800" b="1" dirty="0">
              <a:solidFill>
                <a:srgbClr val="003399"/>
              </a:solidFill>
              <a:latin typeface="Cambria" panose="02040503050406030204" pitchFamily="18" charset="0"/>
            </a:endParaRPr>
          </a:p>
          <a:p>
            <a:pPr marL="109728" indent="0">
              <a:lnSpc>
                <a:spcPct val="150000"/>
              </a:lnSpc>
              <a:buNone/>
            </a:pPr>
            <a:r>
              <a:rPr lang="en-US" sz="1800" b="1" dirty="0">
                <a:solidFill>
                  <a:srgbClr val="003399"/>
                </a:solidFill>
                <a:latin typeface="Cambria" panose="02040503050406030204" pitchFamily="18" charset="0"/>
              </a:rPr>
              <a:t> </a:t>
            </a:r>
          </a:p>
        </p:txBody>
      </p:sp>
      <p:sp>
        <p:nvSpPr>
          <p:cNvPr id="6" name="Content Placeholder 2"/>
          <p:cNvSpPr txBox="1">
            <a:spLocks/>
          </p:cNvSpPr>
          <p:nvPr/>
        </p:nvSpPr>
        <p:spPr>
          <a:xfrm>
            <a:off x="4191000" y="1295400"/>
            <a:ext cx="5181600" cy="55626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nSpc>
                <a:spcPct val="160000"/>
              </a:lnSpc>
              <a:buNone/>
            </a:pPr>
            <a:endParaRPr lang="en-US" sz="2800" b="1" dirty="0">
              <a:solidFill>
                <a:srgbClr val="003399"/>
              </a:solidFill>
              <a:latin typeface="Cambria" panose="02040503050406030204" pitchFamily="18" charset="0"/>
            </a:endParaRPr>
          </a:p>
          <a:p>
            <a:pPr marL="109728" indent="0">
              <a:lnSpc>
                <a:spcPct val="160000"/>
              </a:lnSpc>
              <a:buNone/>
            </a:pPr>
            <a:r>
              <a:rPr lang="en-US" sz="2800" b="1" dirty="0">
                <a:solidFill>
                  <a:srgbClr val="003399"/>
                </a:solidFill>
                <a:latin typeface="Cambria" panose="02040503050406030204" pitchFamily="18" charset="0"/>
              </a:rPr>
              <a:t>        Security Solutions</a:t>
            </a:r>
          </a:p>
          <a:p>
            <a:pPr>
              <a:lnSpc>
                <a:spcPct val="150000"/>
              </a:lnSpc>
            </a:pPr>
            <a:r>
              <a:rPr lang="en-US" sz="2000" b="1" dirty="0">
                <a:solidFill>
                  <a:srgbClr val="003399"/>
                </a:solidFill>
                <a:latin typeface="Cambria" panose="02040503050406030204" pitchFamily="18" charset="0"/>
              </a:rPr>
              <a:t>CCTV Surveillance Systems</a:t>
            </a:r>
          </a:p>
          <a:p>
            <a:pPr>
              <a:lnSpc>
                <a:spcPct val="150000"/>
              </a:lnSpc>
            </a:pPr>
            <a:r>
              <a:rPr lang="en-US" sz="2000" b="1" dirty="0">
                <a:solidFill>
                  <a:srgbClr val="003399"/>
                </a:solidFill>
                <a:latin typeface="Cambria" panose="02040503050406030204" pitchFamily="18" charset="0"/>
              </a:rPr>
              <a:t> Fire Alarm Systems</a:t>
            </a:r>
          </a:p>
          <a:p>
            <a:pPr>
              <a:lnSpc>
                <a:spcPct val="150000"/>
              </a:lnSpc>
            </a:pPr>
            <a:r>
              <a:rPr lang="en-US" sz="2000" b="1" dirty="0">
                <a:solidFill>
                  <a:srgbClr val="003399"/>
                </a:solidFill>
                <a:latin typeface="Cambria" panose="02040503050406030204" pitchFamily="18" charset="0"/>
              </a:rPr>
              <a:t> Anti-Theft Solutions</a:t>
            </a:r>
          </a:p>
          <a:p>
            <a:pPr>
              <a:lnSpc>
                <a:spcPct val="150000"/>
              </a:lnSpc>
            </a:pPr>
            <a:r>
              <a:rPr lang="en-US" sz="2000" b="1" dirty="0">
                <a:solidFill>
                  <a:srgbClr val="003399"/>
                </a:solidFill>
                <a:latin typeface="Cambria" panose="02040503050406030204" pitchFamily="18" charset="0"/>
              </a:rPr>
              <a:t> Home Automation Systems</a:t>
            </a:r>
          </a:p>
          <a:p>
            <a:pPr>
              <a:lnSpc>
                <a:spcPct val="150000"/>
              </a:lnSpc>
            </a:pPr>
            <a:r>
              <a:rPr lang="en-US" sz="2000" b="1" dirty="0">
                <a:solidFill>
                  <a:srgbClr val="003399"/>
                </a:solidFill>
                <a:latin typeface="Cambria" panose="02040503050406030204" pitchFamily="18" charset="0"/>
              </a:rPr>
              <a:t> Intruder Alarm Systems</a:t>
            </a:r>
          </a:p>
          <a:p>
            <a:pPr>
              <a:lnSpc>
                <a:spcPct val="150000"/>
              </a:lnSpc>
            </a:pPr>
            <a:r>
              <a:rPr lang="en-US" sz="2000" b="1" dirty="0">
                <a:solidFill>
                  <a:srgbClr val="003399"/>
                </a:solidFill>
                <a:latin typeface="Cambria" panose="02040503050406030204" pitchFamily="18" charset="0"/>
              </a:rPr>
              <a:t> Access Control  &amp; Biometric Systems</a:t>
            </a:r>
          </a:p>
          <a:p>
            <a:pPr>
              <a:lnSpc>
                <a:spcPct val="150000"/>
              </a:lnSpc>
            </a:pPr>
            <a:r>
              <a:rPr lang="en-US" sz="2000" b="1" dirty="0">
                <a:solidFill>
                  <a:srgbClr val="003399"/>
                </a:solidFill>
                <a:latin typeface="Cambria" panose="02040503050406030204" pitchFamily="18" charset="0"/>
              </a:rPr>
              <a:t> Electrical &amp; UPS Works(sale &amp; service)</a:t>
            </a:r>
          </a:p>
          <a:p>
            <a:pPr>
              <a:lnSpc>
                <a:spcPct val="150000"/>
              </a:lnSpc>
            </a:pPr>
            <a:r>
              <a:rPr lang="en-US" sz="2000" b="1" dirty="0">
                <a:solidFill>
                  <a:srgbClr val="003399"/>
                </a:solidFill>
                <a:latin typeface="Cambria" panose="02040503050406030204" pitchFamily="18" charset="0"/>
              </a:rPr>
              <a:t>Guard Monitoring Systems</a:t>
            </a:r>
          </a:p>
        </p:txBody>
      </p:sp>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664" y="1526610"/>
            <a:ext cx="1222336" cy="98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http://nos.nprotect.com/img/main/nprotect_nos_banner_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1371600"/>
            <a:ext cx="1199866" cy="119986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4161971" y="32658"/>
            <a:ext cx="4905829" cy="1262743"/>
          </a:xfrm>
        </p:spPr>
        <p:txBody>
          <a:bodyPr>
            <a:normAutofit/>
          </a:bodyPr>
          <a:lstStyle/>
          <a:p>
            <a:r>
              <a:rPr lang="en-US" sz="4400" b="1" u="sng" dirty="0">
                <a:solidFill>
                  <a:srgbClr val="003399"/>
                </a:solidFill>
                <a:effectLst/>
                <a:latin typeface="Cambria" panose="02040503050406030204" pitchFamily="18" charset="0"/>
              </a:rPr>
              <a:t>We are Experts in</a:t>
            </a:r>
            <a:endParaRPr lang="en-US" sz="4400" u="sng" dirty="0">
              <a:effectLst/>
              <a:latin typeface="Cambria" panose="0204050305040603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419599" y="1"/>
            <a:ext cx="4733499"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3.bp.blogspot.com/-bhug-Hc-2nE/VF0ntdyX6EI/AAAAAAAAbLA/czLo6oIoEnc/s1600/omino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16" y="-380999"/>
            <a:ext cx="3038197" cy="20573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1295400"/>
            <a:ext cx="8229600" cy="4800600"/>
          </a:xfrm>
        </p:spPr>
        <p:txBody>
          <a:bodyPr>
            <a:normAutofit lnSpcReduction="10000"/>
          </a:bodyPr>
          <a:lstStyle/>
          <a:p>
            <a:pPr marL="109728" indent="0" algn="just">
              <a:lnSpc>
                <a:spcPct val="120000"/>
              </a:lnSpc>
              <a:spcBef>
                <a:spcPct val="0"/>
              </a:spcBef>
              <a:buNone/>
            </a:pPr>
            <a:r>
              <a:rPr lang="en-US" sz="2200" dirty="0">
                <a:solidFill>
                  <a:srgbClr val="003399"/>
                </a:solidFill>
                <a:latin typeface="Cambria" panose="02040503050406030204" pitchFamily="18" charset="0"/>
              </a:rPr>
              <a:t>                               </a:t>
            </a:r>
          </a:p>
          <a:p>
            <a:pPr algn="just">
              <a:lnSpc>
                <a:spcPct val="120000"/>
              </a:lnSpc>
              <a:spcBef>
                <a:spcPct val="0"/>
              </a:spcBef>
              <a:buFont typeface="Wingdings" pitchFamily="2" charset="2"/>
              <a:buChar char="q"/>
            </a:pPr>
            <a:r>
              <a:rPr lang="en-US" sz="2200" b="1" dirty="0">
                <a:solidFill>
                  <a:srgbClr val="003399"/>
                </a:solidFill>
                <a:latin typeface="Cambria" panose="02040503050406030204" pitchFamily="18" charset="0"/>
              </a:rPr>
              <a:t>PROLOGIC SOLUTIONS </a:t>
            </a:r>
            <a:r>
              <a:rPr lang="en-US" sz="2200" dirty="0">
                <a:solidFill>
                  <a:srgbClr val="003399"/>
                </a:solidFill>
                <a:latin typeface="Cambria" panose="02040503050406030204" pitchFamily="18" charset="0"/>
              </a:rPr>
              <a:t>is a complete IT &amp; </a:t>
            </a:r>
            <a:r>
              <a:rPr lang="en-US" altLang="en-US" sz="2200" dirty="0">
                <a:solidFill>
                  <a:srgbClr val="003399"/>
                </a:solidFill>
                <a:latin typeface="Cambria" panose="02040503050406030204" pitchFamily="18" charset="0"/>
                <a:ea typeface="+mj-ea"/>
                <a:cs typeface="+mj-cs"/>
              </a:rPr>
              <a:t>Security Solution Providing Company with a vision for providing reliable and cost effective solution for your Industrial and Residential Requirements.</a:t>
            </a:r>
          </a:p>
          <a:p>
            <a:pPr algn="just">
              <a:buFont typeface="Wingdings" pitchFamily="2" charset="2"/>
              <a:buChar char="q"/>
            </a:pPr>
            <a:endParaRPr lang="en-US" sz="2200" dirty="0">
              <a:solidFill>
                <a:srgbClr val="003399"/>
              </a:solidFill>
              <a:latin typeface="Cambria" panose="02040503050406030204" pitchFamily="18" charset="0"/>
            </a:endParaRPr>
          </a:p>
          <a:p>
            <a:pPr algn="just">
              <a:lnSpc>
                <a:spcPct val="120000"/>
              </a:lnSpc>
              <a:buFont typeface="Wingdings" pitchFamily="2" charset="2"/>
              <a:buChar char="q"/>
            </a:pPr>
            <a:r>
              <a:rPr lang="en-US" sz="2200" dirty="0">
                <a:solidFill>
                  <a:srgbClr val="003399"/>
                </a:solidFill>
                <a:latin typeface="Cambria" panose="02040503050406030204" pitchFamily="18" charset="0"/>
              </a:rPr>
              <a:t>We provide  CCTV , Intercom and Biometric Access Control Systems and Integrated security Solutions for the safety of all your needs</a:t>
            </a:r>
          </a:p>
          <a:p>
            <a:pPr>
              <a:buFont typeface="Wingdings" pitchFamily="2" charset="2"/>
              <a:buChar char="q"/>
            </a:pPr>
            <a:endParaRPr lang="en-US" sz="2200" dirty="0">
              <a:solidFill>
                <a:srgbClr val="003399"/>
              </a:solidFill>
              <a:latin typeface="Cambria" panose="02040503050406030204" pitchFamily="18" charset="0"/>
            </a:endParaRPr>
          </a:p>
          <a:p>
            <a:pPr>
              <a:lnSpc>
                <a:spcPct val="120000"/>
              </a:lnSpc>
              <a:buFont typeface="Wingdings" pitchFamily="2" charset="2"/>
              <a:buChar char="q"/>
            </a:pPr>
            <a:r>
              <a:rPr lang="en-US" sz="2200" dirty="0">
                <a:solidFill>
                  <a:srgbClr val="003399"/>
                </a:solidFill>
                <a:latin typeface="Cambria" panose="02040503050406030204" pitchFamily="18" charset="0"/>
              </a:rPr>
              <a:t>We are also Computer Hardware professionals who take care of the Sales &amp; maintenance of computer hardware.</a:t>
            </a:r>
          </a:p>
          <a:p>
            <a:pPr>
              <a:lnSpc>
                <a:spcPct val="120000"/>
              </a:lnSpc>
              <a:buFont typeface="Wingdings" pitchFamily="2" charset="2"/>
              <a:buChar char="q"/>
            </a:pPr>
            <a:endParaRPr lang="en-US" sz="2200" dirty="0">
              <a:solidFill>
                <a:srgbClr val="003399"/>
              </a:solidFill>
              <a:latin typeface="Cambria" panose="02040503050406030204" pitchFamily="18" charset="0"/>
            </a:endParaRPr>
          </a:p>
          <a:p>
            <a:endParaRPr lang="en-US" sz="2200" dirty="0">
              <a:latin typeface="Cambria" panose="02040503050406030204" pitchFamily="18" charset="0"/>
            </a:endParaRPr>
          </a:p>
        </p:txBody>
      </p:sp>
      <p:sp>
        <p:nvSpPr>
          <p:cNvPr id="2" name="Title 1"/>
          <p:cNvSpPr>
            <a:spLocks noGrp="1"/>
          </p:cNvSpPr>
          <p:nvPr>
            <p:ph type="title"/>
          </p:nvPr>
        </p:nvSpPr>
        <p:spPr>
          <a:xfrm>
            <a:off x="5715000" y="152400"/>
            <a:ext cx="8229600" cy="1143000"/>
          </a:xfrm>
        </p:spPr>
        <p:txBody>
          <a:bodyPr>
            <a:normAutofit/>
          </a:bodyPr>
          <a:lstStyle/>
          <a:p>
            <a:r>
              <a:rPr lang="en-US" sz="4400" b="1" u="sng" dirty="0">
                <a:solidFill>
                  <a:srgbClr val="003399"/>
                </a:solidFill>
                <a:effectLst/>
                <a:latin typeface="Cambria" panose="02040503050406030204" pitchFamily="18" charset="0"/>
              </a:rPr>
              <a:t>Our Profile</a:t>
            </a:r>
            <a:endParaRPr lang="en-US" sz="4400" u="sng" dirty="0">
              <a:effectLst/>
              <a:latin typeface="Cambria" panose="02040503050406030204" pitchFamily="18" charset="0"/>
            </a:endParaRPr>
          </a:p>
        </p:txBody>
      </p:sp>
    </p:spTree>
    <p:extLst>
      <p:ext uri="{BB962C8B-B14F-4D97-AF65-F5344CB8AC3E}">
        <p14:creationId xmlns:p14="http://schemas.microsoft.com/office/powerpoint/2010/main" val="416380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4343399" cy="121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371600"/>
            <a:ext cx="8229600" cy="4525963"/>
          </a:xfrm>
        </p:spPr>
        <p:txBody>
          <a:bodyPr>
            <a:noAutofit/>
          </a:bodyPr>
          <a:lstStyle/>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 Banks &amp; ATMs</a:t>
            </a:r>
          </a:p>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 Hospitals</a:t>
            </a:r>
          </a:p>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 Educational Institutions</a:t>
            </a:r>
          </a:p>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Corporate offices</a:t>
            </a:r>
          </a:p>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 Industries</a:t>
            </a:r>
          </a:p>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 Warehouses</a:t>
            </a:r>
          </a:p>
        </p:txBody>
      </p:sp>
      <p:sp>
        <p:nvSpPr>
          <p:cNvPr id="2" name="Title 1"/>
          <p:cNvSpPr>
            <a:spLocks noGrp="1"/>
          </p:cNvSpPr>
          <p:nvPr>
            <p:ph type="title"/>
          </p:nvPr>
        </p:nvSpPr>
        <p:spPr>
          <a:xfrm>
            <a:off x="5867400" y="152400"/>
            <a:ext cx="3200400" cy="1143000"/>
          </a:xfrm>
        </p:spPr>
        <p:txBody>
          <a:bodyPr>
            <a:normAutofit/>
          </a:bodyPr>
          <a:lstStyle/>
          <a:p>
            <a:r>
              <a:rPr lang="en-US" sz="4400" u="sng" dirty="0">
                <a:solidFill>
                  <a:srgbClr val="003399"/>
                </a:solidFill>
                <a:effectLst/>
                <a:latin typeface="Cambria" panose="02040503050406030204" pitchFamily="18" charset="0"/>
              </a:rPr>
              <a:t>Our Focus</a:t>
            </a:r>
            <a:endParaRPr lang="en-US" sz="4400" u="sng" dirty="0">
              <a:effectLst/>
              <a:latin typeface="Cambria" panose="02040503050406030204" pitchFamily="18" charset="0"/>
            </a:endParaRPr>
          </a:p>
        </p:txBody>
      </p:sp>
      <p:sp>
        <p:nvSpPr>
          <p:cNvPr id="6" name="Content Placeholder 2"/>
          <p:cNvSpPr txBox="1">
            <a:spLocks/>
          </p:cNvSpPr>
          <p:nvPr/>
        </p:nvSpPr>
        <p:spPr>
          <a:xfrm>
            <a:off x="4191000" y="1722437"/>
            <a:ext cx="6096000" cy="452596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Retail &amp; Hospitality</a:t>
            </a:r>
          </a:p>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 Jewelry Stores</a:t>
            </a:r>
          </a:p>
          <a:p>
            <a:pPr>
              <a:lnSpc>
                <a:spcPct val="200000"/>
              </a:lnSpc>
              <a:spcBef>
                <a:spcPct val="0"/>
              </a:spcBef>
              <a:buFont typeface="Wingdings" pitchFamily="2" charset="2"/>
              <a:buChar char="q"/>
            </a:pPr>
            <a:r>
              <a:rPr lang="en-US" altLang="en-US" sz="2200" b="1" dirty="0">
                <a:solidFill>
                  <a:srgbClr val="003399"/>
                </a:solidFill>
                <a:latin typeface="Cambria" panose="02040503050406030204" pitchFamily="18" charset="0"/>
                <a:ea typeface="+mj-ea"/>
                <a:cs typeface="+mj-cs"/>
              </a:rPr>
              <a:t> Apartments &amp; Residences</a:t>
            </a:r>
          </a:p>
          <a:p>
            <a:pPr>
              <a:lnSpc>
                <a:spcPct val="200000"/>
              </a:lnSpc>
              <a:spcBef>
                <a:spcPct val="0"/>
              </a:spcBef>
              <a:buFont typeface="Wingdings" pitchFamily="2" charset="2"/>
              <a:buChar char="q"/>
            </a:pPr>
            <a:r>
              <a:rPr lang="en-US" altLang="en-US" sz="2200" b="1" dirty="0">
                <a:solidFill>
                  <a:srgbClr val="003399"/>
                </a:solidFill>
                <a:latin typeface="Cambria" panose="02040503050406030204" pitchFamily="18" charset="0"/>
                <a:ea typeface="+mj-ea"/>
                <a:cs typeface="+mj-cs"/>
              </a:rPr>
              <a:t> Construction Sites</a:t>
            </a:r>
          </a:p>
          <a:p>
            <a:pPr>
              <a:lnSpc>
                <a:spcPct val="200000"/>
              </a:lnSpc>
              <a:spcBef>
                <a:spcPct val="0"/>
              </a:spcBef>
              <a:buFont typeface="Wingdings" pitchFamily="2" charset="2"/>
              <a:buChar char="q"/>
            </a:pPr>
            <a:r>
              <a:rPr lang="en-US" altLang="en-US" sz="2200" b="1" dirty="0">
                <a:solidFill>
                  <a:srgbClr val="003399"/>
                </a:solidFill>
                <a:latin typeface="Cambria" panose="02040503050406030204" pitchFamily="18" charset="0"/>
                <a:ea typeface="+mj-ea"/>
                <a:cs typeface="+mj-cs"/>
              </a:rPr>
              <a:t> Petroleum Stations</a:t>
            </a:r>
          </a:p>
          <a:p>
            <a:pPr>
              <a:lnSpc>
                <a:spcPct val="200000"/>
              </a:lnSpc>
              <a:spcBef>
                <a:spcPct val="0"/>
              </a:spcBef>
              <a:buFont typeface="Wingdings" pitchFamily="2" charset="2"/>
              <a:buChar char="q"/>
            </a:pPr>
            <a:r>
              <a:rPr lang="en-US" altLang="en-US" sz="2200" b="1" dirty="0">
                <a:solidFill>
                  <a:srgbClr val="003399"/>
                </a:solidFill>
                <a:latin typeface="Cambria" panose="02040503050406030204" pitchFamily="18" charset="0"/>
                <a:ea typeface="+mj-ea"/>
                <a:cs typeface="+mj-cs"/>
              </a:rPr>
              <a:t> All Electrical work sales &amp; service</a:t>
            </a:r>
          </a:p>
          <a:p>
            <a:pPr>
              <a:lnSpc>
                <a:spcPct val="200000"/>
              </a:lnSpc>
              <a:spcBef>
                <a:spcPct val="0"/>
              </a:spcBef>
              <a:buFont typeface="Wingdings" pitchFamily="2" charset="2"/>
              <a:buChar char="q"/>
            </a:pPr>
            <a:r>
              <a:rPr lang="en-US" altLang="en-US" sz="2200" b="1" dirty="0">
                <a:solidFill>
                  <a:srgbClr val="003399"/>
                </a:solidFill>
                <a:latin typeface="Cambria" panose="02040503050406030204" pitchFamily="18" charset="0"/>
                <a:ea typeface="+mj-ea"/>
                <a:cs typeface="+mj-cs"/>
              </a:rPr>
              <a:t>Shopping Malls and many more..</a:t>
            </a:r>
          </a:p>
        </p:txBody>
      </p:sp>
    </p:spTree>
    <p:extLst>
      <p:ext uri="{BB962C8B-B14F-4D97-AF65-F5344CB8AC3E}">
        <p14:creationId xmlns:p14="http://schemas.microsoft.com/office/powerpoint/2010/main" val="28376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143000"/>
            <a:ext cx="8229600" cy="4919472"/>
          </a:xfrm>
        </p:spPr>
        <p:txBody>
          <a:bodyPr>
            <a:normAutofit lnSpcReduction="10000"/>
          </a:bodyPr>
          <a:lstStyle/>
          <a:p>
            <a:pPr marL="365760" lvl="1" indent="-256032" algn="just">
              <a:spcBef>
                <a:spcPct val="0"/>
              </a:spcBef>
              <a:buSzPct val="68000"/>
              <a:buFont typeface="Wingdings" pitchFamily="2" charset="2"/>
              <a:buChar char="q"/>
            </a:pPr>
            <a:endParaRPr 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 All CCTV Surveillance Systems : </a:t>
            </a:r>
            <a:r>
              <a:rPr lang="en-US" altLang="en-US" sz="2200" dirty="0">
                <a:solidFill>
                  <a:srgbClr val="003399"/>
                </a:solidFill>
                <a:latin typeface="Cambria" panose="02040503050406030204" pitchFamily="18" charset="0"/>
              </a:rPr>
              <a:t>CCTV Camera Security Systems are quickly becoming an important aspect in Human Life.</a:t>
            </a:r>
          </a:p>
          <a:p>
            <a:pPr marL="365760" lvl="1" indent="-256032" algn="just">
              <a:spcBef>
                <a:spcPct val="0"/>
              </a:spcBef>
              <a:buSzPct val="68000"/>
              <a:buFont typeface="Wingdings" pitchFamily="2" charset="2"/>
              <a:buChar char="q"/>
            </a:pPr>
            <a:endParaRPr lang="en-US" sz="2200"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Access Control Systems : </a:t>
            </a:r>
            <a:r>
              <a:rPr lang="en-US" altLang="en-US" sz="2200" dirty="0">
                <a:solidFill>
                  <a:srgbClr val="003399"/>
                </a:solidFill>
                <a:latin typeface="Cambria" panose="02040503050406030204" pitchFamily="18" charset="0"/>
              </a:rPr>
              <a:t>Any system or method which automatically controls the passage of people and vehicles into or out of an area or structure</a:t>
            </a:r>
            <a:endParaRPr lang="en-US" sz="2200"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endParaRPr 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Fire Alarm Systems : </a:t>
            </a:r>
            <a:r>
              <a:rPr lang="en-US" altLang="en-US" sz="2200" dirty="0">
                <a:solidFill>
                  <a:srgbClr val="003399"/>
                </a:solidFill>
                <a:latin typeface="Cambria" panose="02040503050406030204" pitchFamily="18" charset="0"/>
              </a:rPr>
              <a:t>A Fire Alarm Security System is an active fire protection system that detects fire or the effects of fire, and as a result provides one or more of the following: notifies the occupants, notifies persons in the surrounding area, summons the fire service, and controls all the fire alarm components in a building</a:t>
            </a:r>
            <a:endParaRPr lang="en-US" sz="2200" dirty="0">
              <a:solidFill>
                <a:srgbClr val="003399"/>
              </a:solidFill>
              <a:latin typeface="Cambria" panose="02040503050406030204" pitchFamily="18" charset="0"/>
            </a:endParaRPr>
          </a:p>
        </p:txBody>
      </p:sp>
      <p:sp>
        <p:nvSpPr>
          <p:cNvPr id="2" name="Title 1"/>
          <p:cNvSpPr>
            <a:spLocks noGrp="1"/>
          </p:cNvSpPr>
          <p:nvPr>
            <p:ph type="title"/>
          </p:nvPr>
        </p:nvSpPr>
        <p:spPr>
          <a:xfrm>
            <a:off x="4038600" y="152400"/>
            <a:ext cx="5029200" cy="1143000"/>
          </a:xfrm>
        </p:spPr>
        <p:txBody>
          <a:bodyPr>
            <a:noAutofit/>
          </a:bodyPr>
          <a:lstStyle/>
          <a:p>
            <a:br>
              <a:rPr lang="en-US" sz="4400" b="1" u="sng" dirty="0">
                <a:solidFill>
                  <a:srgbClr val="003399"/>
                </a:solidFill>
                <a:effectLst/>
                <a:latin typeface="Cambria" panose="02040503050406030204" pitchFamily="18" charset="0"/>
              </a:rPr>
            </a:br>
            <a:r>
              <a:rPr lang="en-US" sz="4400" b="1" u="sng" dirty="0">
                <a:solidFill>
                  <a:srgbClr val="003399"/>
                </a:solidFill>
                <a:effectLst/>
                <a:latin typeface="Cambria" panose="02040503050406030204" pitchFamily="18" charset="0"/>
              </a:rPr>
              <a:t>Business Portfolio</a:t>
            </a:r>
            <a:br>
              <a:rPr lang="en-US" sz="4400" b="1" u="sng" dirty="0">
                <a:solidFill>
                  <a:srgbClr val="003399"/>
                </a:solidFill>
                <a:effectLst/>
                <a:latin typeface="Cambria" panose="02040503050406030204" pitchFamily="18" charset="0"/>
              </a:rPr>
            </a:br>
            <a:endParaRPr lang="en-US" sz="4400" u="sng" dirty="0">
              <a:effectLst/>
              <a:latin typeface="Cambria" panose="02040503050406030204" pitchFamily="18" charset="0"/>
            </a:endParaRPr>
          </a:p>
        </p:txBody>
      </p:sp>
      <p:pic>
        <p:nvPicPr>
          <p:cNvPr id="3074" name="Picture 2" descr="https://cdn1.iconfinder.com/data/icons/business-finance-3/32/briefcase-2-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76200"/>
            <a:ext cx="1320801"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447800"/>
            <a:ext cx="8229600" cy="4919472"/>
          </a:xfrm>
        </p:spPr>
        <p:txBody>
          <a:bodyPr>
            <a:normAutofit/>
          </a:bodyPr>
          <a:lstStyle/>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Burglar Alarm : </a:t>
            </a:r>
            <a:r>
              <a:rPr lang="en-US" altLang="en-US" sz="2200" dirty="0">
                <a:solidFill>
                  <a:srgbClr val="003399"/>
                </a:solidFill>
                <a:latin typeface="Cambria" panose="02040503050406030204" pitchFamily="18" charset="0"/>
              </a:rPr>
              <a:t>Burglar (or intrusion) safety alarms are electronic alarms designed to alert the user to a specific danger</a:t>
            </a:r>
          </a:p>
          <a:p>
            <a:pPr marL="109728" lvl="1" indent="0" algn="just">
              <a:spcBef>
                <a:spcPct val="0"/>
              </a:spcBef>
              <a:buSzPct val="68000"/>
              <a:buNone/>
            </a:pPr>
            <a:endParaRPr lang="en-US" altLang="en-US" sz="2200"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DVR / NVR  : </a:t>
            </a:r>
            <a:r>
              <a:rPr lang="en-US" sz="2200" dirty="0">
                <a:solidFill>
                  <a:srgbClr val="003399"/>
                </a:solidFill>
                <a:latin typeface="Cambria" panose="02040503050406030204" pitchFamily="18" charset="0"/>
              </a:rPr>
              <a:t>Digital and Network Video Recording records video in a digital format to a disk drive, USB flash drive, SD memory card or other local or networked mass storage device</a:t>
            </a:r>
          </a:p>
          <a:p>
            <a:pPr marL="365760" lvl="1" indent="-256032" algn="just">
              <a:spcBef>
                <a:spcPct val="0"/>
              </a:spcBef>
              <a:buSzPct val="68000"/>
              <a:buFont typeface="Wingdings" pitchFamily="2" charset="2"/>
              <a:buChar char="q"/>
            </a:pPr>
            <a:endParaRPr 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Network Solutions : </a:t>
            </a:r>
            <a:r>
              <a:rPr lang="en-US" altLang="en-US" sz="2200" dirty="0">
                <a:solidFill>
                  <a:srgbClr val="003399"/>
                </a:solidFill>
                <a:latin typeface="Cambria" panose="02040503050406030204" pitchFamily="18" charset="0"/>
              </a:rPr>
              <a:t>An IP address is an identifier for a computer or device on a TCP/IP network.</a:t>
            </a:r>
            <a:endParaRPr lang="en-US" sz="2200"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endParaRPr lang="en-US" alt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altLang="en-US" sz="2200" b="1" dirty="0">
                <a:solidFill>
                  <a:srgbClr val="003399"/>
                </a:solidFill>
                <a:latin typeface="Cambria" panose="02040503050406030204" pitchFamily="18" charset="0"/>
              </a:rPr>
              <a:t>Home Automation : </a:t>
            </a:r>
            <a:r>
              <a:rPr lang="en-US" sz="2200" dirty="0">
                <a:solidFill>
                  <a:srgbClr val="003399"/>
                </a:solidFill>
                <a:latin typeface="Cambria" panose="02040503050406030204" pitchFamily="18" charset="0"/>
              </a:rPr>
              <a:t>Systems to control basic home functions and features automatically and sometimes remotely. An automated home is sometimes called a smart home</a:t>
            </a:r>
            <a:endParaRPr lang="en-US" altLang="en-US" sz="2200" dirty="0">
              <a:solidFill>
                <a:srgbClr val="003399"/>
              </a:solidFill>
              <a:latin typeface="Cambria" panose="02040503050406030204" pitchFamily="18" charset="0"/>
            </a:endParaRPr>
          </a:p>
        </p:txBody>
      </p:sp>
      <p:sp>
        <p:nvSpPr>
          <p:cNvPr id="9" name="Title 1"/>
          <p:cNvSpPr>
            <a:spLocks noGrp="1"/>
          </p:cNvSpPr>
          <p:nvPr>
            <p:ph type="title"/>
          </p:nvPr>
        </p:nvSpPr>
        <p:spPr>
          <a:xfrm>
            <a:off x="4038600" y="152400"/>
            <a:ext cx="5029200" cy="1143000"/>
          </a:xfrm>
        </p:spPr>
        <p:txBody>
          <a:bodyPr>
            <a:noAutofit/>
          </a:bodyPr>
          <a:lstStyle/>
          <a:p>
            <a:br>
              <a:rPr lang="en-US" sz="4400" b="1" u="sng" dirty="0">
                <a:solidFill>
                  <a:srgbClr val="003399"/>
                </a:solidFill>
                <a:effectLst/>
                <a:latin typeface="Cambria" panose="02040503050406030204" pitchFamily="18" charset="0"/>
              </a:rPr>
            </a:br>
            <a:r>
              <a:rPr lang="en-US" sz="4400" b="1" u="sng" dirty="0">
                <a:solidFill>
                  <a:srgbClr val="003399"/>
                </a:solidFill>
                <a:effectLst/>
                <a:latin typeface="Cambria" panose="02040503050406030204" pitchFamily="18" charset="0"/>
              </a:rPr>
              <a:t>Business Portfolio</a:t>
            </a:r>
            <a:br>
              <a:rPr lang="en-US" sz="4400" b="1" u="sng" dirty="0">
                <a:solidFill>
                  <a:srgbClr val="003399"/>
                </a:solidFill>
                <a:effectLst/>
                <a:latin typeface="Cambria" panose="02040503050406030204" pitchFamily="18" charset="0"/>
              </a:rPr>
            </a:br>
            <a:endParaRPr lang="en-US" sz="4400" u="sng" dirty="0">
              <a:effectLst/>
              <a:latin typeface="Cambria" panose="02040503050406030204" pitchFamily="18" charset="0"/>
            </a:endParaRPr>
          </a:p>
        </p:txBody>
      </p:sp>
      <p:pic>
        <p:nvPicPr>
          <p:cNvPr id="10" name="Picture 2" descr="https://cdn1.iconfinder.com/data/icons/business-finance-3/32/briefcase-2-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76200"/>
            <a:ext cx="1320801"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90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33400" y="1066800"/>
            <a:ext cx="8229600" cy="5257800"/>
          </a:xfrm>
        </p:spPr>
        <p:txBody>
          <a:bodyPr>
            <a:normAutofit/>
          </a:bodyPr>
          <a:lstStyle/>
          <a:p>
            <a:pPr marL="365760" lvl="1" indent="-256032" algn="just">
              <a:spcBef>
                <a:spcPct val="0"/>
              </a:spcBef>
              <a:buSzPct val="68000"/>
              <a:buFont typeface="Wingdings" pitchFamily="2" charset="2"/>
              <a:buChar char="q"/>
            </a:pPr>
            <a:endParaRPr lang="en-US" alt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altLang="en-US" sz="2200" b="1" dirty="0">
                <a:solidFill>
                  <a:srgbClr val="003399"/>
                </a:solidFill>
                <a:latin typeface="Cambria" panose="02040503050406030204" pitchFamily="18" charset="0"/>
              </a:rPr>
              <a:t>VIDEO DOOR PHONE : </a:t>
            </a:r>
            <a:r>
              <a:rPr lang="en-US" altLang="en-US" sz="2200" dirty="0">
                <a:solidFill>
                  <a:srgbClr val="003399"/>
                </a:solidFill>
                <a:latin typeface="Cambria" panose="02040503050406030204" pitchFamily="18" charset="0"/>
              </a:rPr>
              <a:t>Would you like to know who is at the door before you let them in? Using Video Door Phone lets you see who is knocking at your door before you open it.</a:t>
            </a:r>
          </a:p>
          <a:p>
            <a:pPr marL="365760" lvl="1" indent="-256032" algn="just">
              <a:spcBef>
                <a:spcPct val="0"/>
              </a:spcBef>
              <a:buSzPct val="68000"/>
              <a:buFont typeface="Wingdings" pitchFamily="2" charset="2"/>
              <a:buChar char="q"/>
            </a:pPr>
            <a:endParaRPr lang="en-US" altLang="en-US" sz="2200"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Video Conferencing Equipment : </a:t>
            </a:r>
            <a:r>
              <a:rPr lang="en-US" sz="2200" dirty="0">
                <a:solidFill>
                  <a:srgbClr val="003399"/>
                </a:solidFill>
                <a:latin typeface="Cambria" panose="02040503050406030204" pitchFamily="18" charset="0"/>
              </a:rPr>
              <a:t>To conduct a conference between two or more participants at different sites by using computer networks to transmit audio and video data</a:t>
            </a:r>
          </a:p>
          <a:p>
            <a:pPr marL="365760" lvl="1" indent="-256032" algn="just">
              <a:spcBef>
                <a:spcPct val="0"/>
              </a:spcBef>
              <a:buSzPct val="68000"/>
              <a:buFont typeface="Wingdings" pitchFamily="2" charset="2"/>
              <a:buChar char="q"/>
            </a:pPr>
            <a:endParaRPr 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Biometric Access Control Systems : </a:t>
            </a:r>
            <a:r>
              <a:rPr lang="en-US" sz="2200" dirty="0">
                <a:solidFill>
                  <a:srgbClr val="003399"/>
                </a:solidFill>
                <a:latin typeface="Cambria" panose="02040503050406030204" pitchFamily="18" charset="0"/>
              </a:rPr>
              <a:t>Measuring and analysis of such physical attributes as facial features and voice or retinal scans. This technology can be used to define an individual's unique identity, often for security purposes</a:t>
            </a:r>
          </a:p>
          <a:p>
            <a:pPr marL="365760" lvl="1" indent="-256032" algn="just">
              <a:spcBef>
                <a:spcPct val="0"/>
              </a:spcBef>
              <a:buSzPct val="68000"/>
              <a:buFont typeface="Wingdings" pitchFamily="2" charset="2"/>
              <a:buChar char="q"/>
            </a:pPr>
            <a:endParaRPr 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3G Boosters / Mobile Jammers /Signal Boosters </a:t>
            </a:r>
          </a:p>
          <a:p>
            <a:pPr marL="365760" lvl="1" indent="-256032" algn="just">
              <a:spcBef>
                <a:spcPct val="0"/>
              </a:spcBef>
              <a:buSzPct val="68000"/>
              <a:buFont typeface="Wingdings" pitchFamily="2" charset="2"/>
              <a:buChar char="q"/>
            </a:pPr>
            <a:endParaRPr 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endParaRPr lang="en-US" sz="2200" dirty="0">
              <a:solidFill>
                <a:srgbClr val="003399"/>
              </a:solidFill>
              <a:latin typeface="Cambria" panose="02040503050406030204" pitchFamily="18" charset="0"/>
            </a:endParaRPr>
          </a:p>
        </p:txBody>
      </p:sp>
      <p:sp>
        <p:nvSpPr>
          <p:cNvPr id="9" name="Title 1"/>
          <p:cNvSpPr>
            <a:spLocks noGrp="1"/>
          </p:cNvSpPr>
          <p:nvPr>
            <p:ph type="title"/>
          </p:nvPr>
        </p:nvSpPr>
        <p:spPr>
          <a:xfrm>
            <a:off x="4038600" y="152400"/>
            <a:ext cx="5029200" cy="1143000"/>
          </a:xfrm>
        </p:spPr>
        <p:txBody>
          <a:bodyPr>
            <a:noAutofit/>
          </a:bodyPr>
          <a:lstStyle/>
          <a:p>
            <a:br>
              <a:rPr lang="en-US" sz="4400" b="1" u="sng" dirty="0">
                <a:solidFill>
                  <a:srgbClr val="003399"/>
                </a:solidFill>
                <a:effectLst/>
                <a:latin typeface="Cambria" panose="02040503050406030204" pitchFamily="18" charset="0"/>
              </a:rPr>
            </a:br>
            <a:r>
              <a:rPr lang="en-US" sz="4400" b="1" u="sng" dirty="0">
                <a:solidFill>
                  <a:srgbClr val="003399"/>
                </a:solidFill>
                <a:effectLst/>
                <a:latin typeface="Cambria" panose="02040503050406030204" pitchFamily="18" charset="0"/>
              </a:rPr>
              <a:t>Business Portfolio</a:t>
            </a:r>
            <a:br>
              <a:rPr lang="en-US" sz="4400" b="1" u="sng" dirty="0">
                <a:solidFill>
                  <a:srgbClr val="003399"/>
                </a:solidFill>
                <a:effectLst/>
                <a:latin typeface="Cambria" panose="02040503050406030204" pitchFamily="18" charset="0"/>
              </a:rPr>
            </a:br>
            <a:endParaRPr lang="en-US" sz="4400" u="sng" dirty="0">
              <a:effectLst/>
              <a:latin typeface="Cambria" panose="02040503050406030204" pitchFamily="18" charset="0"/>
            </a:endParaRPr>
          </a:p>
        </p:txBody>
      </p:sp>
      <p:pic>
        <p:nvPicPr>
          <p:cNvPr id="10" name="Picture 2" descr="https://cdn1.iconfinder.com/data/icons/business-finance-3/32/briefcase-2-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76200"/>
            <a:ext cx="1320801"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97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371600"/>
            <a:ext cx="8229600" cy="5257800"/>
          </a:xfrm>
        </p:spPr>
        <p:txBody>
          <a:bodyPr>
            <a:normAutofit/>
          </a:bodyPr>
          <a:lstStyle/>
          <a:p>
            <a:pPr marL="365760" lvl="1" indent="-256032" algn="just">
              <a:spcBef>
                <a:spcPct val="0"/>
              </a:spcBef>
              <a:buSzPct val="68000"/>
              <a:buFont typeface="Wingdings" pitchFamily="2" charset="2"/>
              <a:buChar char="q"/>
            </a:pPr>
            <a:endParaRPr lang="en-US" alt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altLang="en-US" sz="2200" b="1" dirty="0">
                <a:solidFill>
                  <a:srgbClr val="003399"/>
                </a:solidFill>
                <a:latin typeface="Cambria" panose="02040503050406030204" pitchFamily="18" charset="0"/>
              </a:rPr>
              <a:t>Computer Hardware Sales &amp; Services</a:t>
            </a:r>
          </a:p>
          <a:p>
            <a:pPr marL="109728" lvl="1" indent="0" algn="just">
              <a:spcBef>
                <a:spcPct val="0"/>
              </a:spcBef>
              <a:buSzPct val="68000"/>
              <a:buNone/>
            </a:pPr>
            <a:endParaRPr lang="en-US" sz="2000" dirty="0"/>
          </a:p>
          <a:p>
            <a:pPr marL="109728" lvl="1" indent="0" algn="just">
              <a:spcBef>
                <a:spcPct val="0"/>
              </a:spcBef>
              <a:buSzPct val="68000"/>
              <a:buNone/>
            </a:pPr>
            <a:r>
              <a:rPr lang="en-US" sz="2000" dirty="0"/>
              <a:t>	</a:t>
            </a:r>
            <a:r>
              <a:rPr lang="en-US" sz="2000" dirty="0">
                <a:solidFill>
                  <a:srgbClr val="003399"/>
                </a:solidFill>
                <a:latin typeface="Cambria" panose="02040503050406030204" pitchFamily="18" charset="0"/>
              </a:rPr>
              <a:t>We Offer a full range of Hardware Sales and Services for Businesses, as well as individuals. With the support of our team of highly qualified technical and commercial professionals, we are able to provide a series of comprehensive and competitive solutions and services supporting our clients across the region</a:t>
            </a:r>
            <a:endParaRPr lang="en-US" altLang="en-US" sz="2000" dirty="0">
              <a:solidFill>
                <a:srgbClr val="003399"/>
              </a:solidFill>
              <a:latin typeface="Cambria" panose="02040503050406030204" pitchFamily="18" charset="0"/>
            </a:endParaRPr>
          </a:p>
        </p:txBody>
      </p:sp>
      <p:sp>
        <p:nvSpPr>
          <p:cNvPr id="9" name="Title 1"/>
          <p:cNvSpPr>
            <a:spLocks noGrp="1"/>
          </p:cNvSpPr>
          <p:nvPr>
            <p:ph type="title"/>
          </p:nvPr>
        </p:nvSpPr>
        <p:spPr>
          <a:xfrm>
            <a:off x="4038600" y="152400"/>
            <a:ext cx="5029200" cy="1143000"/>
          </a:xfrm>
        </p:spPr>
        <p:txBody>
          <a:bodyPr>
            <a:noAutofit/>
          </a:bodyPr>
          <a:lstStyle/>
          <a:p>
            <a:br>
              <a:rPr lang="en-US" sz="4400" b="1" u="sng" dirty="0">
                <a:solidFill>
                  <a:srgbClr val="003399"/>
                </a:solidFill>
                <a:effectLst/>
                <a:latin typeface="Cambria" panose="02040503050406030204" pitchFamily="18" charset="0"/>
              </a:rPr>
            </a:br>
            <a:r>
              <a:rPr lang="en-US" sz="4400" b="1" u="sng" dirty="0">
                <a:solidFill>
                  <a:srgbClr val="003399"/>
                </a:solidFill>
                <a:effectLst/>
                <a:latin typeface="Cambria" panose="02040503050406030204" pitchFamily="18" charset="0"/>
              </a:rPr>
              <a:t>Business Portfolio</a:t>
            </a:r>
            <a:br>
              <a:rPr lang="en-US" sz="4400" b="1" u="sng" dirty="0">
                <a:solidFill>
                  <a:srgbClr val="003399"/>
                </a:solidFill>
                <a:effectLst/>
                <a:latin typeface="Cambria" panose="02040503050406030204" pitchFamily="18" charset="0"/>
              </a:rPr>
            </a:br>
            <a:endParaRPr lang="en-US" sz="4400" u="sng" dirty="0">
              <a:effectLst/>
              <a:latin typeface="Cambria" panose="02040503050406030204" pitchFamily="18" charset="0"/>
            </a:endParaRPr>
          </a:p>
        </p:txBody>
      </p:sp>
      <p:pic>
        <p:nvPicPr>
          <p:cNvPr id="10" name="Picture 2" descr="https://cdn1.iconfinder.com/data/icons/business-finance-3/32/briefcase-2-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76200"/>
            <a:ext cx="1320801"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34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2209800" y="76200"/>
            <a:ext cx="6781800" cy="1143000"/>
          </a:xfrm>
        </p:spPr>
        <p:txBody>
          <a:bodyPr/>
          <a:lstStyle/>
          <a:p>
            <a:r>
              <a:rPr lang="en-US" sz="4400" u="sng" dirty="0">
                <a:solidFill>
                  <a:srgbClr val="003399"/>
                </a:solidFill>
                <a:effectLst/>
                <a:latin typeface="Cambria" panose="02040503050406030204" pitchFamily="18" charset="0"/>
              </a:rPr>
              <a:t>Security System Products</a:t>
            </a:r>
          </a:p>
        </p:txBody>
      </p:sp>
      <p:pic>
        <p:nvPicPr>
          <p:cNvPr id="4102" name="Picture 6" descr="https://cdn4.iconfinder.com/data/icons/casino-games/512/camera_video_security-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13" y="-74687"/>
            <a:ext cx="1368574" cy="136857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images.pcworld.com/images/article/2012/06/dvr4_2600_4pro_580_cameras-11372350.jpg">
            <a:hlinkClick r:id="rId4"/>
          </p:cNvPr>
          <p:cNvPicPr>
            <a:picLocks noChangeAspect="1" noChangeArrowheads="1"/>
          </p:cNvPicPr>
          <p:nvPr/>
        </p:nvPicPr>
        <p:blipFill>
          <a:blip r:embed="rId5" cstate="print"/>
          <a:srcRect/>
          <a:stretch>
            <a:fillRect/>
          </a:stretch>
        </p:blipFill>
        <p:spPr bwMode="auto">
          <a:xfrm>
            <a:off x="228600" y="1371600"/>
            <a:ext cx="2286000" cy="1395732"/>
          </a:xfrm>
          <a:prstGeom prst="rect">
            <a:avLst/>
          </a:prstGeom>
          <a:noFill/>
        </p:spPr>
      </p:pic>
      <p:pic>
        <p:nvPicPr>
          <p:cNvPr id="9220" name="Picture 4" descr="http://www.smesauda.com/images/deal/main/1755420818_Fire-Alarm-System-.jpg">
            <a:hlinkClick r:id="rId6"/>
          </p:cNvPr>
          <p:cNvPicPr>
            <a:picLocks noChangeAspect="1" noChangeArrowheads="1"/>
          </p:cNvPicPr>
          <p:nvPr/>
        </p:nvPicPr>
        <p:blipFill>
          <a:blip r:embed="rId7"/>
          <a:srcRect/>
          <a:stretch>
            <a:fillRect/>
          </a:stretch>
        </p:blipFill>
        <p:spPr bwMode="auto">
          <a:xfrm>
            <a:off x="2743200" y="1295400"/>
            <a:ext cx="2819400" cy="1531227"/>
          </a:xfrm>
          <a:prstGeom prst="rect">
            <a:avLst/>
          </a:prstGeom>
          <a:noFill/>
        </p:spPr>
      </p:pic>
      <p:pic>
        <p:nvPicPr>
          <p:cNvPr id="9222" name="Picture 6" descr="http://www.housingdevices.com/images/zk/Reader-motif.jpg">
            <a:hlinkClick r:id="rId8"/>
          </p:cNvPr>
          <p:cNvPicPr>
            <a:picLocks noChangeAspect="1" noChangeArrowheads="1"/>
          </p:cNvPicPr>
          <p:nvPr/>
        </p:nvPicPr>
        <p:blipFill>
          <a:blip r:embed="rId9"/>
          <a:srcRect/>
          <a:stretch>
            <a:fillRect/>
          </a:stretch>
        </p:blipFill>
        <p:spPr bwMode="auto">
          <a:xfrm>
            <a:off x="5791200" y="1371600"/>
            <a:ext cx="3124200" cy="1338943"/>
          </a:xfrm>
          <a:prstGeom prst="rect">
            <a:avLst/>
          </a:prstGeom>
          <a:noFill/>
        </p:spPr>
      </p:pic>
      <p:pic>
        <p:nvPicPr>
          <p:cNvPr id="9224" name="Picture 8" descr="http://shallom.tripod.com/images/pa.jpg">
            <a:hlinkClick r:id="rId10"/>
          </p:cNvPr>
          <p:cNvPicPr>
            <a:picLocks noChangeAspect="1" noChangeArrowheads="1"/>
          </p:cNvPicPr>
          <p:nvPr/>
        </p:nvPicPr>
        <p:blipFill>
          <a:blip r:embed="rId11" cstate="print"/>
          <a:srcRect/>
          <a:stretch>
            <a:fillRect/>
          </a:stretch>
        </p:blipFill>
        <p:spPr bwMode="auto">
          <a:xfrm>
            <a:off x="304800" y="2971800"/>
            <a:ext cx="2253241" cy="1219200"/>
          </a:xfrm>
          <a:prstGeom prst="rect">
            <a:avLst/>
          </a:prstGeom>
          <a:noFill/>
        </p:spPr>
      </p:pic>
      <p:pic>
        <p:nvPicPr>
          <p:cNvPr id="9226" name="Picture 10" descr="http://www.convergenttest.com/images/products/security_systems/mvdrbig.jpg">
            <a:hlinkClick r:id="rId12"/>
          </p:cNvPr>
          <p:cNvPicPr>
            <a:picLocks noChangeAspect="1" noChangeArrowheads="1"/>
          </p:cNvPicPr>
          <p:nvPr/>
        </p:nvPicPr>
        <p:blipFill>
          <a:blip r:embed="rId13"/>
          <a:srcRect/>
          <a:stretch>
            <a:fillRect/>
          </a:stretch>
        </p:blipFill>
        <p:spPr bwMode="auto">
          <a:xfrm>
            <a:off x="2667000" y="2819401"/>
            <a:ext cx="3619498" cy="1447800"/>
          </a:xfrm>
          <a:prstGeom prst="rect">
            <a:avLst/>
          </a:prstGeom>
          <a:noFill/>
        </p:spPr>
      </p:pic>
      <p:pic>
        <p:nvPicPr>
          <p:cNvPr id="9230" name="Picture 14" descr="http://electronicsb2b.com/wp-content/uploads/2014/09/Intrusion-detection-products1.jpg">
            <a:hlinkClick r:id="rId14"/>
          </p:cNvPr>
          <p:cNvPicPr>
            <a:picLocks noChangeAspect="1" noChangeArrowheads="1"/>
          </p:cNvPicPr>
          <p:nvPr/>
        </p:nvPicPr>
        <p:blipFill>
          <a:blip r:embed="rId15"/>
          <a:srcRect/>
          <a:stretch>
            <a:fillRect/>
          </a:stretch>
        </p:blipFill>
        <p:spPr bwMode="auto">
          <a:xfrm>
            <a:off x="304800" y="4495800"/>
            <a:ext cx="2196704" cy="685800"/>
          </a:xfrm>
          <a:prstGeom prst="rect">
            <a:avLst/>
          </a:prstGeom>
          <a:noFill/>
        </p:spPr>
      </p:pic>
      <p:pic>
        <p:nvPicPr>
          <p:cNvPr id="9232" name="Picture 16" descr="http://www.iridiumtech.in/products/Boom_Barrier.JPG">
            <a:hlinkClick r:id="rId16"/>
          </p:cNvPr>
          <p:cNvPicPr>
            <a:picLocks noChangeAspect="1" noChangeArrowheads="1"/>
          </p:cNvPicPr>
          <p:nvPr/>
        </p:nvPicPr>
        <p:blipFill>
          <a:blip r:embed="rId17"/>
          <a:srcRect/>
          <a:stretch>
            <a:fillRect/>
          </a:stretch>
        </p:blipFill>
        <p:spPr bwMode="auto">
          <a:xfrm>
            <a:off x="2584252" y="4391029"/>
            <a:ext cx="1752600" cy="1459364"/>
          </a:xfrm>
          <a:prstGeom prst="rect">
            <a:avLst/>
          </a:prstGeom>
          <a:noFill/>
        </p:spPr>
      </p:pic>
      <p:pic>
        <p:nvPicPr>
          <p:cNvPr id="9234" name="Picture 18" descr="http://www.mobilesignaljammer.com/images/jammer_diagram.jpg">
            <a:hlinkClick r:id="rId18"/>
          </p:cNvPr>
          <p:cNvPicPr>
            <a:picLocks noChangeAspect="1" noChangeArrowheads="1"/>
          </p:cNvPicPr>
          <p:nvPr/>
        </p:nvPicPr>
        <p:blipFill>
          <a:blip r:embed="rId19" cstate="print"/>
          <a:srcRect/>
          <a:stretch>
            <a:fillRect/>
          </a:stretch>
        </p:blipFill>
        <p:spPr bwMode="auto">
          <a:xfrm>
            <a:off x="5974808" y="2817180"/>
            <a:ext cx="1378492" cy="1371600"/>
          </a:xfrm>
          <a:prstGeom prst="rect">
            <a:avLst/>
          </a:prstGeom>
          <a:noFill/>
        </p:spPr>
      </p:pic>
      <p:pic>
        <p:nvPicPr>
          <p:cNvPr id="9236" name="Picture 20" descr="http://img.dxcdn.com/productimages/sku_2361_1.jpg">
            <a:hlinkClick r:id="rId20"/>
          </p:cNvPr>
          <p:cNvPicPr>
            <a:picLocks noChangeAspect="1" noChangeArrowheads="1"/>
          </p:cNvPicPr>
          <p:nvPr/>
        </p:nvPicPr>
        <p:blipFill>
          <a:blip r:embed="rId21" cstate="print"/>
          <a:srcRect/>
          <a:stretch>
            <a:fillRect/>
          </a:stretch>
        </p:blipFill>
        <p:spPr bwMode="auto">
          <a:xfrm>
            <a:off x="4476749" y="4510596"/>
            <a:ext cx="1371600" cy="1371600"/>
          </a:xfrm>
          <a:prstGeom prst="rect">
            <a:avLst/>
          </a:prstGeom>
          <a:noFill/>
        </p:spPr>
      </p:pic>
      <p:pic>
        <p:nvPicPr>
          <p:cNvPr id="2" name="Picture 20">
            <a:hlinkClick r:id="rId20"/>
            <a:extLst>
              <a:ext uri="{FF2B5EF4-FFF2-40B4-BE49-F238E27FC236}">
                <a16:creationId xmlns:a16="http://schemas.microsoft.com/office/drawing/2014/main" id="{2B71BEBA-D729-285C-F751-1E6DECE0ECA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p:blipFill>
        <p:spPr bwMode="auto">
          <a:xfrm>
            <a:off x="7353300" y="3119950"/>
            <a:ext cx="1485900" cy="1114425"/>
          </a:xfrm>
          <a:prstGeom prst="rect">
            <a:avLst/>
          </a:prstGeom>
          <a:noFill/>
        </p:spPr>
      </p:pic>
      <p:pic>
        <p:nvPicPr>
          <p:cNvPr id="4" name="Picture 8">
            <a:hlinkClick r:id="rId10"/>
            <a:extLst>
              <a:ext uri="{FF2B5EF4-FFF2-40B4-BE49-F238E27FC236}">
                <a16:creationId xmlns:a16="http://schemas.microsoft.com/office/drawing/2014/main" id="{24B20FA9-80EE-886B-4E77-978978D0EBD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p:blipFill>
        <p:spPr bwMode="auto">
          <a:xfrm>
            <a:off x="6172200" y="4677175"/>
            <a:ext cx="2668331" cy="1111804"/>
          </a:xfrm>
          <a:prstGeom prst="rect">
            <a:avLst/>
          </a:prstGeom>
          <a:noFill/>
        </p:spPr>
      </p:pic>
    </p:spTree>
    <p:extLst>
      <p:ext uri="{BB962C8B-B14F-4D97-AF65-F5344CB8AC3E}">
        <p14:creationId xmlns:p14="http://schemas.microsoft.com/office/powerpoint/2010/main" val="2086879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948</TotalTime>
  <Words>720</Words>
  <Application>Microsoft Office PowerPoint</Application>
  <PresentationFormat>On-screen Show (4:3)</PresentationFormat>
  <Paragraphs>115</Paragraphs>
  <Slides>16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Cambria</vt:lpstr>
      <vt:lpstr>Lucida Sans Unicode</vt:lpstr>
      <vt:lpstr>Open Sans</vt:lpstr>
      <vt:lpstr>Verdana</vt:lpstr>
      <vt:lpstr>Wingdings</vt:lpstr>
      <vt:lpstr>Wingdings 2</vt:lpstr>
      <vt:lpstr>Wingdings 3</vt:lpstr>
      <vt:lpstr>Concourse</vt:lpstr>
      <vt:lpstr>PROLOGIC SOLUTIONS https://prologic.co.in/ </vt:lpstr>
      <vt:lpstr>We are Experts in</vt:lpstr>
      <vt:lpstr>Our Profile</vt:lpstr>
      <vt:lpstr>Our Focus</vt:lpstr>
      <vt:lpstr> Business Portfolio </vt:lpstr>
      <vt:lpstr> Business Portfolio </vt:lpstr>
      <vt:lpstr> Business Portfolio </vt:lpstr>
      <vt:lpstr> Business Portfolio </vt:lpstr>
      <vt:lpstr>Security System Products</vt:lpstr>
      <vt:lpstr>Our Security Brands</vt:lpstr>
      <vt:lpstr>Our IT Products &amp; Brands</vt:lpstr>
      <vt:lpstr>Our IT Products</vt:lpstr>
      <vt:lpstr>Our Clients</vt:lpstr>
      <vt:lpstr>Gallery</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STARLINK TELESYSTEMS  #53,2nd main 10th cross WOC road 2nd  stage  Bangalore-560086 INDIA. Ph: 23592803/23499908 Email:info@starlinktelesystems.com</dc:title>
  <dc:creator>VIKRAM SHETTY</dc:creator>
  <cp:lastModifiedBy>Shiva Pratap Reddy</cp:lastModifiedBy>
  <cp:revision>203</cp:revision>
  <dcterms:created xsi:type="dcterms:W3CDTF">2006-08-16T00:00:00Z</dcterms:created>
  <dcterms:modified xsi:type="dcterms:W3CDTF">2026-01-28T10:56:18Z</dcterms:modified>
</cp:coreProperties>
</file>